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Lst>
  <p:sldSz cx="18288000" cy="10287000"/>
  <p:notesSz cx="6858000" cy="9144000"/>
  <p:embeddedFontLst>
    <p:embeddedFont>
      <p:font typeface="Hammersmith One" charset="1" panose="02010703030501060504"/>
      <p:regular r:id="rId6"/>
    </p:embeddedFont>
    <p:embeddedFont>
      <p:font typeface="Playfair Display" charset="1" panose="00000500000000000000"/>
      <p:regular r:id="rId7"/>
    </p:embeddedFont>
    <p:embeddedFont>
      <p:font typeface="Playfair Display Bold" charset="1" panose="00000800000000000000"/>
      <p:regular r:id="rId8"/>
    </p:embeddedFont>
    <p:embeddedFont>
      <p:font typeface="Playfair Display Italics" charset="1" panose="00000500000000000000"/>
      <p:regular r:id="rId9"/>
    </p:embeddedFont>
    <p:embeddedFont>
      <p:font typeface="Playfair Display Bold Italics" charset="1" panose="0000080000000000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League Spartan" charset="1" panose="00000800000000000000"/>
      <p:regular r:id="rId15"/>
    </p:embeddedFont>
    <p:embeddedFont>
      <p:font typeface="Blinker" charset="1" panose="02000000000000000000"/>
      <p:regular r:id="rId16"/>
    </p:embeddedFont>
    <p:embeddedFont>
      <p:font typeface="Blinker Bold" charset="1" panose="02000000000000000000"/>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 Id="rId8" Target="../media/image10.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grpSp>
        <p:nvGrpSpPr>
          <p:cNvPr name="Group 2" id="2"/>
          <p:cNvGrpSpPr/>
          <p:nvPr/>
        </p:nvGrpSpPr>
        <p:grpSpPr>
          <a:xfrm rot="0">
            <a:off x="10918658" y="640947"/>
            <a:ext cx="3606775" cy="9017403"/>
            <a:chOff x="0" y="0"/>
            <a:chExt cx="949933" cy="2374954"/>
          </a:xfrm>
        </p:grpSpPr>
        <p:sp>
          <p:nvSpPr>
            <p:cNvPr name="Freeform 3" id="3"/>
            <p:cNvSpPr/>
            <p:nvPr/>
          </p:nvSpPr>
          <p:spPr>
            <a:xfrm>
              <a:off x="0" y="0"/>
              <a:ext cx="949933" cy="2374954"/>
            </a:xfrm>
            <a:custGeom>
              <a:avLst/>
              <a:gdLst/>
              <a:ahLst/>
              <a:cxnLst/>
              <a:rect r="r" b="b" t="t" l="l"/>
              <a:pathLst>
                <a:path h="2374954" w="949933">
                  <a:moveTo>
                    <a:pt x="0" y="0"/>
                  </a:moveTo>
                  <a:lnTo>
                    <a:pt x="949933" y="0"/>
                  </a:lnTo>
                  <a:lnTo>
                    <a:pt x="949933" y="2374954"/>
                  </a:lnTo>
                  <a:lnTo>
                    <a:pt x="0" y="2374954"/>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201494" y="5633570"/>
            <a:ext cx="3086506" cy="4653430"/>
            <a:chOff x="0" y="0"/>
            <a:chExt cx="812907" cy="1225595"/>
          </a:xfrm>
        </p:grpSpPr>
        <p:sp>
          <p:nvSpPr>
            <p:cNvPr name="Freeform 6" id="6"/>
            <p:cNvSpPr/>
            <p:nvPr/>
          </p:nvSpPr>
          <p:spPr>
            <a:xfrm>
              <a:off x="0" y="0"/>
              <a:ext cx="812907" cy="1225595"/>
            </a:xfrm>
            <a:custGeom>
              <a:avLst/>
              <a:gdLst/>
              <a:ahLst/>
              <a:cxnLst/>
              <a:rect r="r" b="b" t="t" l="l"/>
              <a:pathLst>
                <a:path h="1225595" w="812907">
                  <a:moveTo>
                    <a:pt x="0" y="0"/>
                  </a:moveTo>
                  <a:lnTo>
                    <a:pt x="812907" y="0"/>
                  </a:lnTo>
                  <a:lnTo>
                    <a:pt x="812907" y="1225595"/>
                  </a:lnTo>
                  <a:lnTo>
                    <a:pt x="0" y="1225595"/>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201494" y="15971"/>
            <a:ext cx="3086506" cy="4653430"/>
            <a:chOff x="0" y="0"/>
            <a:chExt cx="812907" cy="1225595"/>
          </a:xfrm>
        </p:grpSpPr>
        <p:sp>
          <p:nvSpPr>
            <p:cNvPr name="Freeform 9" id="9"/>
            <p:cNvSpPr/>
            <p:nvPr/>
          </p:nvSpPr>
          <p:spPr>
            <a:xfrm>
              <a:off x="0" y="0"/>
              <a:ext cx="812907" cy="1225595"/>
            </a:xfrm>
            <a:custGeom>
              <a:avLst/>
              <a:gdLst/>
              <a:ahLst/>
              <a:cxnLst/>
              <a:rect r="r" b="b" t="t" l="l"/>
              <a:pathLst>
                <a:path h="1225595" w="812907">
                  <a:moveTo>
                    <a:pt x="0" y="0"/>
                  </a:moveTo>
                  <a:lnTo>
                    <a:pt x="812907" y="0"/>
                  </a:lnTo>
                  <a:lnTo>
                    <a:pt x="812907" y="1225595"/>
                  </a:lnTo>
                  <a:lnTo>
                    <a:pt x="0" y="1225595"/>
                  </a:lnTo>
                  <a:close/>
                </a:path>
              </a:pathLst>
            </a:custGeom>
            <a:solidFill>
              <a:srgbClr val="B29E84"/>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9992800" y="1334769"/>
            <a:ext cx="7633463" cy="7633433"/>
            <a:chOff x="0" y="0"/>
            <a:chExt cx="6350025" cy="6350000"/>
          </a:xfrm>
        </p:grpSpPr>
        <p:sp>
          <p:nvSpPr>
            <p:cNvPr name="Freeform 12" id="12"/>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4976" r="-24976" t="0" b="0"/>
              </a:stretch>
            </a:blipFill>
          </p:spPr>
        </p:sp>
      </p:grpSp>
      <p:grpSp>
        <p:nvGrpSpPr>
          <p:cNvPr name="Group 13" id="13"/>
          <p:cNvGrpSpPr/>
          <p:nvPr/>
        </p:nvGrpSpPr>
        <p:grpSpPr>
          <a:xfrm rot="0">
            <a:off x="9474868" y="9258300"/>
            <a:ext cx="3741415" cy="1028700"/>
            <a:chOff x="0" y="0"/>
            <a:chExt cx="985393" cy="270933"/>
          </a:xfrm>
        </p:grpSpPr>
        <p:sp>
          <p:nvSpPr>
            <p:cNvPr name="Freeform 14" id="14"/>
            <p:cNvSpPr/>
            <p:nvPr/>
          </p:nvSpPr>
          <p:spPr>
            <a:xfrm>
              <a:off x="0" y="0"/>
              <a:ext cx="985393" cy="270933"/>
            </a:xfrm>
            <a:custGeom>
              <a:avLst/>
              <a:gdLst/>
              <a:ahLst/>
              <a:cxnLst/>
              <a:rect r="r" b="b" t="t" l="l"/>
              <a:pathLst>
                <a:path h="270933" w="985393">
                  <a:moveTo>
                    <a:pt x="0" y="0"/>
                  </a:moveTo>
                  <a:lnTo>
                    <a:pt x="985393" y="0"/>
                  </a:lnTo>
                  <a:lnTo>
                    <a:pt x="985393" y="270933"/>
                  </a:lnTo>
                  <a:lnTo>
                    <a:pt x="0" y="270933"/>
                  </a:lnTo>
                  <a:close/>
                </a:path>
              </a:pathLst>
            </a:custGeom>
            <a:solidFill>
              <a:srgbClr val="B29E84"/>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474868" y="0"/>
            <a:ext cx="3741415" cy="1028700"/>
            <a:chOff x="0" y="0"/>
            <a:chExt cx="985393" cy="270933"/>
          </a:xfrm>
        </p:grpSpPr>
        <p:sp>
          <p:nvSpPr>
            <p:cNvPr name="Freeform 17" id="17"/>
            <p:cNvSpPr/>
            <p:nvPr/>
          </p:nvSpPr>
          <p:spPr>
            <a:xfrm>
              <a:off x="0" y="0"/>
              <a:ext cx="985393" cy="270933"/>
            </a:xfrm>
            <a:custGeom>
              <a:avLst/>
              <a:gdLst/>
              <a:ahLst/>
              <a:cxnLst/>
              <a:rect r="r" b="b" t="t" l="l"/>
              <a:pathLst>
                <a:path h="270933" w="985393">
                  <a:moveTo>
                    <a:pt x="0" y="0"/>
                  </a:moveTo>
                  <a:lnTo>
                    <a:pt x="985393" y="0"/>
                  </a:lnTo>
                  <a:lnTo>
                    <a:pt x="985393" y="270933"/>
                  </a:lnTo>
                  <a:lnTo>
                    <a:pt x="0" y="270933"/>
                  </a:lnTo>
                  <a:close/>
                </a:path>
              </a:pathLst>
            </a:custGeom>
            <a:solidFill>
              <a:srgbClr val="B29E84"/>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9" id="1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68146" y="1028700"/>
            <a:ext cx="658663" cy="623260"/>
          </a:xfrm>
          <a:prstGeom prst="rect">
            <a:avLst/>
          </a:prstGeom>
        </p:spPr>
      </p:pic>
      <p:grpSp>
        <p:nvGrpSpPr>
          <p:cNvPr name="Group 20" id="20"/>
          <p:cNvGrpSpPr/>
          <p:nvPr/>
        </p:nvGrpSpPr>
        <p:grpSpPr>
          <a:xfrm rot="0">
            <a:off x="-165185" y="5005094"/>
            <a:ext cx="10157985" cy="1364516"/>
            <a:chOff x="0" y="0"/>
            <a:chExt cx="2675354" cy="359379"/>
          </a:xfrm>
        </p:grpSpPr>
        <p:sp>
          <p:nvSpPr>
            <p:cNvPr name="Freeform 21" id="21"/>
            <p:cNvSpPr/>
            <p:nvPr/>
          </p:nvSpPr>
          <p:spPr>
            <a:xfrm>
              <a:off x="0" y="0"/>
              <a:ext cx="2675354" cy="359379"/>
            </a:xfrm>
            <a:custGeom>
              <a:avLst/>
              <a:gdLst/>
              <a:ahLst/>
              <a:cxnLst/>
              <a:rect r="r" b="b" t="t" l="l"/>
              <a:pathLst>
                <a:path h="359379" w="2675354">
                  <a:moveTo>
                    <a:pt x="0" y="0"/>
                  </a:moveTo>
                  <a:lnTo>
                    <a:pt x="2675354" y="0"/>
                  </a:lnTo>
                  <a:lnTo>
                    <a:pt x="2675354" y="359379"/>
                  </a:lnTo>
                  <a:lnTo>
                    <a:pt x="0" y="359379"/>
                  </a:lnTo>
                  <a:close/>
                </a:path>
              </a:pathLst>
            </a:custGeom>
            <a:solidFill>
              <a:srgbClr val="B29E84"/>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1068146" y="3172989"/>
            <a:ext cx="6469914" cy="1692000"/>
          </a:xfrm>
          <a:prstGeom prst="rect">
            <a:avLst/>
          </a:prstGeom>
        </p:spPr>
        <p:txBody>
          <a:bodyPr anchor="t" rtlCol="false" tIns="0" lIns="0" bIns="0" rIns="0">
            <a:spAutoFit/>
          </a:bodyPr>
          <a:lstStyle/>
          <a:p>
            <a:pPr>
              <a:lnSpc>
                <a:spcPts val="13840"/>
              </a:lnSpc>
              <a:spcBef>
                <a:spcPct val="0"/>
              </a:spcBef>
            </a:pPr>
            <a:r>
              <a:rPr lang="en-US" sz="9885" spc="1384">
                <a:solidFill>
                  <a:srgbClr val="FFFFFF"/>
                </a:solidFill>
                <a:latin typeface="Hammersmith One"/>
              </a:rPr>
              <a:t>REACT.JS</a:t>
            </a:r>
          </a:p>
        </p:txBody>
      </p:sp>
      <p:sp>
        <p:nvSpPr>
          <p:cNvPr name="TextBox 24" id="24"/>
          <p:cNvSpPr txBox="true"/>
          <p:nvPr/>
        </p:nvSpPr>
        <p:spPr>
          <a:xfrm rot="0">
            <a:off x="1028700" y="4873072"/>
            <a:ext cx="7585032" cy="1301921"/>
          </a:xfrm>
          <a:prstGeom prst="rect">
            <a:avLst/>
          </a:prstGeom>
        </p:spPr>
        <p:txBody>
          <a:bodyPr anchor="t" rtlCol="false" tIns="0" lIns="0" bIns="0" rIns="0">
            <a:spAutoFit/>
          </a:bodyPr>
          <a:lstStyle/>
          <a:p>
            <a:pPr>
              <a:lnSpc>
                <a:spcPts val="10665"/>
              </a:lnSpc>
              <a:spcBef>
                <a:spcPct val="0"/>
              </a:spcBef>
            </a:pPr>
            <a:r>
              <a:rPr lang="en-US" sz="7618" spc="380">
                <a:solidFill>
                  <a:srgbClr val="FFFFFF"/>
                </a:solidFill>
                <a:latin typeface="Playfair Display Italics"/>
              </a:rPr>
              <a:t>application </a:t>
            </a:r>
          </a:p>
        </p:txBody>
      </p:sp>
      <p:sp>
        <p:nvSpPr>
          <p:cNvPr name="TextBox 25" id="25"/>
          <p:cNvSpPr txBox="true"/>
          <p:nvPr/>
        </p:nvSpPr>
        <p:spPr>
          <a:xfrm rot="0">
            <a:off x="1873706" y="1179303"/>
            <a:ext cx="3405047" cy="472657"/>
          </a:xfrm>
          <a:prstGeom prst="rect">
            <a:avLst/>
          </a:prstGeom>
        </p:spPr>
        <p:txBody>
          <a:bodyPr anchor="t" rtlCol="false" tIns="0" lIns="0" bIns="0" rIns="0">
            <a:spAutoFit/>
          </a:bodyPr>
          <a:lstStyle/>
          <a:p>
            <a:pPr>
              <a:lnSpc>
                <a:spcPts val="3873"/>
              </a:lnSpc>
            </a:pPr>
            <a:r>
              <a:rPr lang="en-US" sz="2766" spc="55">
                <a:solidFill>
                  <a:srgbClr val="FFFFFF"/>
                </a:solidFill>
                <a:latin typeface="Playfair Display"/>
              </a:rPr>
              <a:t>Pemrograman Web</a:t>
            </a:r>
          </a:p>
        </p:txBody>
      </p:sp>
      <p:sp>
        <p:nvSpPr>
          <p:cNvPr name="TextBox 26" id="26"/>
          <p:cNvSpPr txBox="true"/>
          <p:nvPr/>
        </p:nvSpPr>
        <p:spPr>
          <a:xfrm rot="0">
            <a:off x="1068146" y="7807885"/>
            <a:ext cx="3405047" cy="472657"/>
          </a:xfrm>
          <a:prstGeom prst="rect">
            <a:avLst/>
          </a:prstGeom>
        </p:spPr>
        <p:txBody>
          <a:bodyPr anchor="t" rtlCol="false" tIns="0" lIns="0" bIns="0" rIns="0">
            <a:spAutoFit/>
          </a:bodyPr>
          <a:lstStyle/>
          <a:p>
            <a:pPr>
              <a:lnSpc>
                <a:spcPts val="3873"/>
              </a:lnSpc>
            </a:pPr>
            <a:r>
              <a:rPr lang="en-US" sz="2766" spc="55">
                <a:solidFill>
                  <a:srgbClr val="FFFFFF"/>
                </a:solidFill>
                <a:latin typeface="Playfair Display"/>
              </a:rPr>
              <a:t>Presentation by</a:t>
            </a:r>
          </a:p>
        </p:txBody>
      </p:sp>
      <p:sp>
        <p:nvSpPr>
          <p:cNvPr name="TextBox 27" id="27"/>
          <p:cNvSpPr txBox="true"/>
          <p:nvPr/>
        </p:nvSpPr>
        <p:spPr>
          <a:xfrm rot="0">
            <a:off x="1068146" y="8442466"/>
            <a:ext cx="3845661" cy="539764"/>
          </a:xfrm>
          <a:prstGeom prst="rect">
            <a:avLst/>
          </a:prstGeom>
        </p:spPr>
        <p:txBody>
          <a:bodyPr anchor="t" rtlCol="false" tIns="0" lIns="0" bIns="0" rIns="0">
            <a:spAutoFit/>
          </a:bodyPr>
          <a:lstStyle/>
          <a:p>
            <a:pPr>
              <a:lnSpc>
                <a:spcPts val="4374"/>
              </a:lnSpc>
            </a:pPr>
            <a:r>
              <a:rPr lang="en-US" sz="3124" spc="62">
                <a:solidFill>
                  <a:srgbClr val="FFFFFF"/>
                </a:solidFill>
                <a:latin typeface="Playfair Display"/>
              </a:rPr>
              <a:t>Kelompok 5</a:t>
            </a:r>
          </a:p>
        </p:txBody>
      </p:sp>
      <p:grpSp>
        <p:nvGrpSpPr>
          <p:cNvPr name="Group 28" id="28"/>
          <p:cNvGrpSpPr/>
          <p:nvPr/>
        </p:nvGrpSpPr>
        <p:grpSpPr>
          <a:xfrm rot="0">
            <a:off x="1357886" y="9772650"/>
            <a:ext cx="1444909" cy="606658"/>
            <a:chOff x="0" y="0"/>
            <a:chExt cx="380552" cy="159778"/>
          </a:xfrm>
        </p:grpSpPr>
        <p:sp>
          <p:nvSpPr>
            <p:cNvPr name="Freeform 29" id="29"/>
            <p:cNvSpPr/>
            <p:nvPr/>
          </p:nvSpPr>
          <p:spPr>
            <a:xfrm>
              <a:off x="0" y="0"/>
              <a:ext cx="380552" cy="159778"/>
            </a:xfrm>
            <a:custGeom>
              <a:avLst/>
              <a:gdLst/>
              <a:ahLst/>
              <a:cxnLst/>
              <a:rect r="r" b="b" t="t" l="l"/>
              <a:pathLst>
                <a:path h="159778" w="380552">
                  <a:moveTo>
                    <a:pt x="0" y="0"/>
                  </a:moveTo>
                  <a:lnTo>
                    <a:pt x="380552" y="0"/>
                  </a:lnTo>
                  <a:lnTo>
                    <a:pt x="380552" y="159778"/>
                  </a:lnTo>
                  <a:lnTo>
                    <a:pt x="0" y="159778"/>
                  </a:lnTo>
                  <a:close/>
                </a:path>
              </a:pathLst>
            </a:custGeom>
            <a:solidFill>
              <a:srgbClr val="FFFFFF"/>
            </a:soli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416073" y="9772650"/>
            <a:ext cx="1484219" cy="606658"/>
            <a:chOff x="0" y="0"/>
            <a:chExt cx="390905" cy="159778"/>
          </a:xfrm>
        </p:grpSpPr>
        <p:sp>
          <p:nvSpPr>
            <p:cNvPr name="Freeform 32" id="32"/>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B29E84"/>
            </a:solidFill>
          </p:spPr>
        </p:sp>
        <p:sp>
          <p:nvSpPr>
            <p:cNvPr name="TextBox 33" id="3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8905" y="5814473"/>
            <a:ext cx="16722009" cy="3877332"/>
            <a:chOff x="0" y="0"/>
            <a:chExt cx="4404151" cy="1021190"/>
          </a:xfrm>
        </p:grpSpPr>
        <p:sp>
          <p:nvSpPr>
            <p:cNvPr name="Freeform 3" id="3"/>
            <p:cNvSpPr/>
            <p:nvPr/>
          </p:nvSpPr>
          <p:spPr>
            <a:xfrm>
              <a:off x="0" y="0"/>
              <a:ext cx="4404151" cy="1021190"/>
            </a:xfrm>
            <a:custGeom>
              <a:avLst/>
              <a:gdLst/>
              <a:ahLst/>
              <a:cxnLst/>
              <a:rect r="r" b="b" t="t" l="l"/>
              <a:pathLst>
                <a:path h="1021190" w="4404151">
                  <a:moveTo>
                    <a:pt x="0" y="0"/>
                  </a:moveTo>
                  <a:lnTo>
                    <a:pt x="4404151" y="0"/>
                  </a:lnTo>
                  <a:lnTo>
                    <a:pt x="4404151" y="1021190"/>
                  </a:lnTo>
                  <a:lnTo>
                    <a:pt x="0" y="1021190"/>
                  </a:lnTo>
                  <a:close/>
                </a:path>
              </a:pathLst>
            </a:custGeom>
            <a:solidFill>
              <a:srgbClr val="FFFFFF"/>
            </a:solidFill>
            <a:ln w="28575">
              <a:solidFill>
                <a:srgbClr val="B29E84"/>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044104" y="8985017"/>
            <a:ext cx="1243896" cy="1301983"/>
            <a:chOff x="0" y="0"/>
            <a:chExt cx="327610" cy="342909"/>
          </a:xfrm>
        </p:grpSpPr>
        <p:sp>
          <p:nvSpPr>
            <p:cNvPr name="Freeform 6" id="6"/>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568905" cy="830036"/>
            <a:chOff x="0" y="0"/>
            <a:chExt cx="149835" cy="218610"/>
          </a:xfrm>
        </p:grpSpPr>
        <p:sp>
          <p:nvSpPr>
            <p:cNvPr name="Freeform 9" id="9"/>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0" y="1028700"/>
            <a:ext cx="12961057" cy="47625"/>
            <a:chOff x="0" y="0"/>
            <a:chExt cx="3413612" cy="12543"/>
          </a:xfrm>
        </p:grpSpPr>
        <p:sp>
          <p:nvSpPr>
            <p:cNvPr name="Freeform 12" id="12"/>
            <p:cNvSpPr/>
            <p:nvPr/>
          </p:nvSpPr>
          <p:spPr>
            <a:xfrm>
              <a:off x="0" y="0"/>
              <a:ext cx="3413612" cy="12543"/>
            </a:xfrm>
            <a:custGeom>
              <a:avLst/>
              <a:gdLst/>
              <a:ahLst/>
              <a:cxnLst/>
              <a:rect r="r" b="b" t="t" l="l"/>
              <a:pathLst>
                <a:path h="12543" w="3413612">
                  <a:moveTo>
                    <a:pt x="0" y="0"/>
                  </a:moveTo>
                  <a:lnTo>
                    <a:pt x="3413612" y="0"/>
                  </a:lnTo>
                  <a:lnTo>
                    <a:pt x="3413612" y="12543"/>
                  </a:lnTo>
                  <a:lnTo>
                    <a:pt x="0" y="12543"/>
                  </a:lnTo>
                  <a:close/>
                </a:path>
              </a:pathLst>
            </a:custGeom>
            <a:solidFill>
              <a:srgbClr val="253439"/>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537291" y="1593308"/>
            <a:ext cx="16722009" cy="1033448"/>
            <a:chOff x="0" y="0"/>
            <a:chExt cx="22296012" cy="1377930"/>
          </a:xfrm>
        </p:grpSpPr>
        <p:grpSp>
          <p:nvGrpSpPr>
            <p:cNvPr name="Group 15" id="15"/>
            <p:cNvGrpSpPr/>
            <p:nvPr/>
          </p:nvGrpSpPr>
          <p:grpSpPr>
            <a:xfrm rot="0">
              <a:off x="0" y="0"/>
              <a:ext cx="22296012" cy="1377930"/>
              <a:chOff x="0" y="0"/>
              <a:chExt cx="4404151" cy="272184"/>
            </a:xfrm>
          </p:grpSpPr>
          <p:sp>
            <p:nvSpPr>
              <p:cNvPr name="Freeform 16" id="16"/>
              <p:cNvSpPr/>
              <p:nvPr/>
            </p:nvSpPr>
            <p:spPr>
              <a:xfrm>
                <a:off x="0" y="0"/>
                <a:ext cx="4404151" cy="272184"/>
              </a:xfrm>
              <a:custGeom>
                <a:avLst/>
                <a:gdLst/>
                <a:ahLst/>
                <a:cxnLst/>
                <a:rect r="r" b="b" t="t" l="l"/>
                <a:pathLst>
                  <a:path h="272184" w="4404151">
                    <a:moveTo>
                      <a:pt x="0" y="0"/>
                    </a:moveTo>
                    <a:lnTo>
                      <a:pt x="4404151" y="0"/>
                    </a:lnTo>
                    <a:lnTo>
                      <a:pt x="4404151" y="272184"/>
                    </a:lnTo>
                    <a:lnTo>
                      <a:pt x="0" y="272184"/>
                    </a:lnTo>
                    <a:close/>
                  </a:path>
                </a:pathLst>
              </a:custGeom>
              <a:solidFill>
                <a:srgbClr val="FFFFFF"/>
              </a:solidFill>
              <a:ln w="28575">
                <a:solidFill>
                  <a:srgbClr val="B29E84"/>
                </a:solidFill>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8285" y="283888"/>
              <a:ext cx="1113962" cy="810154"/>
            </a:xfrm>
            <a:prstGeom prst="rect">
              <a:avLst/>
            </a:prstGeom>
          </p:spPr>
        </p:pic>
        <p:grpSp>
          <p:nvGrpSpPr>
            <p:cNvPr name="Group 19" id="19"/>
            <p:cNvGrpSpPr/>
            <p:nvPr/>
          </p:nvGrpSpPr>
          <p:grpSpPr>
            <a:xfrm rot="0">
              <a:off x="1706815" y="370318"/>
              <a:ext cx="2799290" cy="637295"/>
              <a:chOff x="0" y="0"/>
              <a:chExt cx="552946" cy="125885"/>
            </a:xfrm>
          </p:grpSpPr>
          <p:sp>
            <p:nvSpPr>
              <p:cNvPr name="Freeform 20" id="20"/>
              <p:cNvSpPr/>
              <p:nvPr/>
            </p:nvSpPr>
            <p:spPr>
              <a:xfrm>
                <a:off x="0" y="0"/>
                <a:ext cx="552946" cy="125885"/>
              </a:xfrm>
              <a:custGeom>
                <a:avLst/>
                <a:gdLst/>
                <a:ahLst/>
                <a:cxnLst/>
                <a:rect r="r" b="b" t="t" l="l"/>
                <a:pathLst>
                  <a:path h="125885" w="552946">
                    <a:moveTo>
                      <a:pt x="0" y="0"/>
                    </a:moveTo>
                    <a:lnTo>
                      <a:pt x="552946" y="0"/>
                    </a:lnTo>
                    <a:lnTo>
                      <a:pt x="552946" y="125885"/>
                    </a:lnTo>
                    <a:lnTo>
                      <a:pt x="0" y="125885"/>
                    </a:lnTo>
                    <a:close/>
                  </a:path>
                </a:pathLst>
              </a:custGeom>
              <a:solidFill>
                <a:srgbClr val="E7E8E7"/>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838694" y="402580"/>
              <a:ext cx="19273838" cy="525146"/>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Blinker Bold"/>
                </a:rPr>
                <a:t>node_modules</a:t>
              </a:r>
              <a:r>
                <a:rPr lang="en-US" sz="2399">
                  <a:solidFill>
                    <a:srgbClr val="000000"/>
                  </a:solidFill>
                  <a:latin typeface="Blinker"/>
                </a:rPr>
                <a:t>    berisi paket-paket modul Nodejs; semua library yang kita install dengan npm akan disimpan di sini.</a:t>
              </a:r>
            </a:p>
          </p:txBody>
        </p:sp>
      </p:grpSp>
      <p:sp>
        <p:nvSpPr>
          <p:cNvPr name="TextBox 23" id="23"/>
          <p:cNvSpPr txBox="true"/>
          <p:nvPr/>
        </p:nvSpPr>
        <p:spPr>
          <a:xfrm rot="0">
            <a:off x="1193740" y="348343"/>
            <a:ext cx="3455511"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 Kelompok 5 </a:t>
            </a:r>
          </a:p>
        </p:txBody>
      </p:sp>
      <p:sp>
        <p:nvSpPr>
          <p:cNvPr name="TextBox 24" id="24"/>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10</a:t>
            </a:r>
          </a:p>
        </p:txBody>
      </p:sp>
      <p:grpSp>
        <p:nvGrpSpPr>
          <p:cNvPr name="Group 25" id="25"/>
          <p:cNvGrpSpPr/>
          <p:nvPr/>
        </p:nvGrpSpPr>
        <p:grpSpPr>
          <a:xfrm rot="0">
            <a:off x="537291" y="3141105"/>
            <a:ext cx="16722009" cy="2159017"/>
            <a:chOff x="0" y="0"/>
            <a:chExt cx="22296012" cy="2878690"/>
          </a:xfrm>
        </p:grpSpPr>
        <p:grpSp>
          <p:nvGrpSpPr>
            <p:cNvPr name="Group 26" id="26"/>
            <p:cNvGrpSpPr/>
            <p:nvPr/>
          </p:nvGrpSpPr>
          <p:grpSpPr>
            <a:xfrm rot="0">
              <a:off x="0" y="0"/>
              <a:ext cx="22296012" cy="2878690"/>
              <a:chOff x="0" y="0"/>
              <a:chExt cx="4404151" cy="568630"/>
            </a:xfrm>
          </p:grpSpPr>
          <p:sp>
            <p:nvSpPr>
              <p:cNvPr name="Freeform 27" id="27"/>
              <p:cNvSpPr/>
              <p:nvPr/>
            </p:nvSpPr>
            <p:spPr>
              <a:xfrm>
                <a:off x="0" y="0"/>
                <a:ext cx="4404151" cy="568630"/>
              </a:xfrm>
              <a:custGeom>
                <a:avLst/>
                <a:gdLst/>
                <a:ahLst/>
                <a:cxnLst/>
                <a:rect r="r" b="b" t="t" l="l"/>
                <a:pathLst>
                  <a:path h="568630" w="4404151">
                    <a:moveTo>
                      <a:pt x="0" y="0"/>
                    </a:moveTo>
                    <a:lnTo>
                      <a:pt x="4404151" y="0"/>
                    </a:lnTo>
                    <a:lnTo>
                      <a:pt x="4404151" y="568630"/>
                    </a:lnTo>
                    <a:lnTo>
                      <a:pt x="0" y="568630"/>
                    </a:lnTo>
                    <a:close/>
                  </a:path>
                </a:pathLst>
              </a:custGeom>
              <a:solidFill>
                <a:srgbClr val="FFFFFF"/>
              </a:solidFill>
              <a:ln w="28575">
                <a:solidFill>
                  <a:srgbClr val="B29E84"/>
                </a:solidFill>
              </a:ln>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29" id="2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8285" y="283888"/>
              <a:ext cx="1113962" cy="810154"/>
            </a:xfrm>
            <a:prstGeom prst="rect">
              <a:avLst/>
            </a:prstGeom>
          </p:spPr>
        </p:pic>
        <p:grpSp>
          <p:nvGrpSpPr>
            <p:cNvPr name="Group 30" id="30"/>
            <p:cNvGrpSpPr/>
            <p:nvPr/>
          </p:nvGrpSpPr>
          <p:grpSpPr>
            <a:xfrm rot="0">
              <a:off x="1706815" y="370318"/>
              <a:ext cx="1583674" cy="637295"/>
              <a:chOff x="0" y="0"/>
              <a:chExt cx="312825" cy="125885"/>
            </a:xfrm>
          </p:grpSpPr>
          <p:sp>
            <p:nvSpPr>
              <p:cNvPr name="Freeform 31" id="31"/>
              <p:cNvSpPr/>
              <p:nvPr/>
            </p:nvSpPr>
            <p:spPr>
              <a:xfrm>
                <a:off x="0" y="0"/>
                <a:ext cx="312825" cy="125885"/>
              </a:xfrm>
              <a:custGeom>
                <a:avLst/>
                <a:gdLst/>
                <a:ahLst/>
                <a:cxnLst/>
                <a:rect r="r" b="b" t="t" l="l"/>
                <a:pathLst>
                  <a:path h="125885" w="312825">
                    <a:moveTo>
                      <a:pt x="0" y="0"/>
                    </a:moveTo>
                    <a:lnTo>
                      <a:pt x="312825" y="0"/>
                    </a:lnTo>
                    <a:lnTo>
                      <a:pt x="312825" y="125885"/>
                    </a:lnTo>
                    <a:lnTo>
                      <a:pt x="0" y="125885"/>
                    </a:lnTo>
                    <a:close/>
                  </a:path>
                </a:pathLst>
              </a:custGeom>
              <a:solidFill>
                <a:srgbClr val="E7E8E7"/>
              </a:solidFill>
            </p:spPr>
          </p:sp>
          <p:sp>
            <p:nvSpPr>
              <p:cNvPr name="TextBox 32" id="3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33" id="3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897701" y="1693412"/>
              <a:ext cx="600951" cy="692921"/>
            </a:xfrm>
            <a:prstGeom prst="rect">
              <a:avLst/>
            </a:prstGeom>
          </p:spPr>
        </p:pic>
        <p:sp>
          <p:nvSpPr>
            <p:cNvPr name="TextBox 34" id="34"/>
            <p:cNvSpPr txBox="true"/>
            <p:nvPr/>
          </p:nvSpPr>
          <p:spPr>
            <a:xfrm rot="0">
              <a:off x="1813294" y="377180"/>
              <a:ext cx="19273838" cy="525146"/>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Blinker Bold"/>
                </a:rPr>
                <a:t>   public</a:t>
              </a:r>
              <a:r>
                <a:rPr lang="en-US" sz="2399">
                  <a:solidFill>
                    <a:srgbClr val="000000"/>
                  </a:solidFill>
                  <a:latin typeface="Blinker"/>
                </a:rPr>
                <a:t>      berisi file untuk publik seperti HTML, CSS, icon, gambar, dan aset publik lainnya;</a:t>
              </a:r>
            </a:p>
          </p:txBody>
        </p:sp>
        <p:grpSp>
          <p:nvGrpSpPr>
            <p:cNvPr name="Group 35" id="35"/>
            <p:cNvGrpSpPr/>
            <p:nvPr/>
          </p:nvGrpSpPr>
          <p:grpSpPr>
            <a:xfrm rot="0">
              <a:off x="2735247" y="1721225"/>
              <a:ext cx="2164381" cy="637295"/>
              <a:chOff x="0" y="0"/>
              <a:chExt cx="427532" cy="125885"/>
            </a:xfrm>
          </p:grpSpPr>
          <p:sp>
            <p:nvSpPr>
              <p:cNvPr name="Freeform 36" id="36"/>
              <p:cNvSpPr/>
              <p:nvPr/>
            </p:nvSpPr>
            <p:spPr>
              <a:xfrm>
                <a:off x="0" y="0"/>
                <a:ext cx="427532" cy="125885"/>
              </a:xfrm>
              <a:custGeom>
                <a:avLst/>
                <a:gdLst/>
                <a:ahLst/>
                <a:cxnLst/>
                <a:rect r="r" b="b" t="t" l="l"/>
                <a:pathLst>
                  <a:path h="125885" w="427532">
                    <a:moveTo>
                      <a:pt x="0" y="0"/>
                    </a:moveTo>
                    <a:lnTo>
                      <a:pt x="427532" y="0"/>
                    </a:lnTo>
                    <a:lnTo>
                      <a:pt x="427532" y="125885"/>
                    </a:lnTo>
                    <a:lnTo>
                      <a:pt x="0" y="125885"/>
                    </a:lnTo>
                    <a:close/>
                  </a:path>
                </a:pathLst>
              </a:custGeom>
              <a:solidFill>
                <a:srgbClr val="E7E8E7"/>
              </a:solidFill>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2735247" y="1753487"/>
              <a:ext cx="19273838" cy="525146"/>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Blinker Bold"/>
                </a:rPr>
                <a:t>   index.html</a:t>
              </a:r>
              <a:r>
                <a:rPr lang="en-US" sz="2399">
                  <a:solidFill>
                    <a:srgbClr val="000000"/>
                  </a:solidFill>
                  <a:latin typeface="Blinker"/>
                </a:rPr>
                <a:t>     adalah file HTML yang akan digunakan aplikasi React untuk render komponen.</a:t>
              </a:r>
            </a:p>
          </p:txBody>
        </p:sp>
      </p:grpSp>
      <p:pic>
        <p:nvPicPr>
          <p:cNvPr name="Picture 39" id="3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07619" y="6027389"/>
            <a:ext cx="835471" cy="607616"/>
          </a:xfrm>
          <a:prstGeom prst="rect">
            <a:avLst/>
          </a:prstGeom>
        </p:spPr>
      </p:pic>
      <p:grpSp>
        <p:nvGrpSpPr>
          <p:cNvPr name="Group 40" id="40"/>
          <p:cNvGrpSpPr/>
          <p:nvPr/>
        </p:nvGrpSpPr>
        <p:grpSpPr>
          <a:xfrm rot="0">
            <a:off x="1849017" y="6092211"/>
            <a:ext cx="833554" cy="477971"/>
            <a:chOff x="0" y="0"/>
            <a:chExt cx="219537" cy="125885"/>
          </a:xfrm>
        </p:grpSpPr>
        <p:sp>
          <p:nvSpPr>
            <p:cNvPr name="Freeform 41" id="41"/>
            <p:cNvSpPr/>
            <p:nvPr/>
          </p:nvSpPr>
          <p:spPr>
            <a:xfrm>
              <a:off x="0" y="0"/>
              <a:ext cx="219537" cy="125885"/>
            </a:xfrm>
            <a:custGeom>
              <a:avLst/>
              <a:gdLst/>
              <a:ahLst/>
              <a:cxnLst/>
              <a:rect r="r" b="b" t="t" l="l"/>
              <a:pathLst>
                <a:path h="125885" w="219537">
                  <a:moveTo>
                    <a:pt x="0" y="0"/>
                  </a:moveTo>
                  <a:lnTo>
                    <a:pt x="219537" y="0"/>
                  </a:lnTo>
                  <a:lnTo>
                    <a:pt x="219537" y="125885"/>
                  </a:lnTo>
                  <a:lnTo>
                    <a:pt x="0" y="125885"/>
                  </a:lnTo>
                  <a:close/>
                </a:path>
              </a:pathLst>
            </a:custGeom>
            <a:solidFill>
              <a:srgbClr val="E7E8E7"/>
            </a:solidFill>
          </p:spPr>
        </p:sp>
        <p:sp>
          <p:nvSpPr>
            <p:cNvPr name="TextBox 42" id="4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1928876" y="6085451"/>
            <a:ext cx="14455378"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Blinker Bold"/>
              </a:rPr>
              <a:t>   src</a:t>
            </a:r>
            <a:r>
              <a:rPr lang="en-US" sz="2399">
                <a:solidFill>
                  <a:srgbClr val="000000"/>
                </a:solidFill>
                <a:latin typeface="Blinker"/>
              </a:rPr>
              <a:t>        berisi kode dari aplikasi Reactjs, di sinilah kita akan membuat komponen;</a:t>
            </a:r>
          </a:p>
        </p:txBody>
      </p:sp>
      <p:grpSp>
        <p:nvGrpSpPr>
          <p:cNvPr name="Group 44" id="44"/>
          <p:cNvGrpSpPr/>
          <p:nvPr/>
        </p:nvGrpSpPr>
        <p:grpSpPr>
          <a:xfrm rot="0">
            <a:off x="7678407" y="7105392"/>
            <a:ext cx="808004" cy="477971"/>
            <a:chOff x="0" y="0"/>
            <a:chExt cx="212808" cy="125885"/>
          </a:xfrm>
        </p:grpSpPr>
        <p:sp>
          <p:nvSpPr>
            <p:cNvPr name="Freeform 45" id="45"/>
            <p:cNvSpPr/>
            <p:nvPr/>
          </p:nvSpPr>
          <p:spPr>
            <a:xfrm>
              <a:off x="0" y="0"/>
              <a:ext cx="212808" cy="125885"/>
            </a:xfrm>
            <a:custGeom>
              <a:avLst/>
              <a:gdLst/>
              <a:ahLst/>
              <a:cxnLst/>
              <a:rect r="r" b="b" t="t" l="l"/>
              <a:pathLst>
                <a:path h="125885" w="212808">
                  <a:moveTo>
                    <a:pt x="0" y="0"/>
                  </a:moveTo>
                  <a:lnTo>
                    <a:pt x="212808" y="0"/>
                  </a:lnTo>
                  <a:lnTo>
                    <a:pt x="212808" y="125885"/>
                  </a:lnTo>
                  <a:lnTo>
                    <a:pt x="0" y="125885"/>
                  </a:lnTo>
                  <a:close/>
                </a:path>
              </a:pathLst>
            </a:custGeom>
            <a:solidFill>
              <a:srgbClr val="E7E8E7"/>
            </a:solidFill>
          </p:spPr>
        </p:sp>
        <p:sp>
          <p:nvSpPr>
            <p:cNvPr name="TextBox 46" id="4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1992181" y="7084532"/>
            <a:ext cx="15257594" cy="519690"/>
            <a:chOff x="0" y="0"/>
            <a:chExt cx="20343458" cy="692921"/>
          </a:xfrm>
        </p:grpSpPr>
        <p:pic>
          <p:nvPicPr>
            <p:cNvPr name="Picture 48" id="4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600951" cy="692921"/>
            </a:xfrm>
            <a:prstGeom prst="rect">
              <a:avLst/>
            </a:prstGeom>
          </p:spPr>
        </p:pic>
        <p:grpSp>
          <p:nvGrpSpPr>
            <p:cNvPr name="Group 49" id="49"/>
            <p:cNvGrpSpPr/>
            <p:nvPr/>
          </p:nvGrpSpPr>
          <p:grpSpPr>
            <a:xfrm rot="0">
              <a:off x="837546" y="27813"/>
              <a:ext cx="1595252" cy="637295"/>
              <a:chOff x="0" y="0"/>
              <a:chExt cx="315111" cy="125885"/>
            </a:xfrm>
          </p:grpSpPr>
          <p:sp>
            <p:nvSpPr>
              <p:cNvPr name="Freeform 50" id="50"/>
              <p:cNvSpPr/>
              <p:nvPr/>
            </p:nvSpPr>
            <p:spPr>
              <a:xfrm>
                <a:off x="0" y="0"/>
                <a:ext cx="315111" cy="125885"/>
              </a:xfrm>
              <a:custGeom>
                <a:avLst/>
                <a:gdLst/>
                <a:ahLst/>
                <a:cxnLst/>
                <a:rect r="r" b="b" t="t" l="l"/>
                <a:pathLst>
                  <a:path h="125885" w="315111">
                    <a:moveTo>
                      <a:pt x="0" y="0"/>
                    </a:moveTo>
                    <a:lnTo>
                      <a:pt x="315111" y="0"/>
                    </a:lnTo>
                    <a:lnTo>
                      <a:pt x="315111" y="125885"/>
                    </a:lnTo>
                    <a:lnTo>
                      <a:pt x="0" y="125885"/>
                    </a:lnTo>
                    <a:close/>
                  </a:path>
                </a:pathLst>
              </a:custGeom>
              <a:solidFill>
                <a:srgbClr val="E7E8E7"/>
              </a:solidFill>
            </p:spPr>
          </p:sp>
          <p:sp>
            <p:nvSpPr>
              <p:cNvPr name="TextBox 51" id="5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1069621" y="47375"/>
              <a:ext cx="19273838" cy="525146"/>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Blinker Bold"/>
                </a:rPr>
                <a:t> App.js</a:t>
              </a:r>
              <a:r>
                <a:rPr lang="en-US" sz="2399">
                  <a:solidFill>
                    <a:srgbClr val="000000"/>
                  </a:solidFill>
                  <a:latin typeface="Blinker"/>
                </a:rPr>
                <a:t>      berisi kode untuk komponen     </a:t>
              </a:r>
              <a:r>
                <a:rPr lang="en-US" sz="2399">
                  <a:solidFill>
                    <a:srgbClr val="000000"/>
                  </a:solidFill>
                  <a:latin typeface="Blinker Bold"/>
                </a:rPr>
                <a:t>App</a:t>
              </a:r>
              <a:r>
                <a:rPr lang="en-US" sz="2399">
                  <a:solidFill>
                    <a:srgbClr val="000000"/>
                  </a:solidFill>
                  <a:latin typeface="Blinker"/>
                </a:rPr>
                <a:t> </a:t>
              </a:r>
              <a:r>
                <a:rPr lang="en-US" sz="2399">
                  <a:solidFill>
                    <a:srgbClr val="000000"/>
                  </a:solidFill>
                  <a:latin typeface="Blinker"/>
                </a:rPr>
                <a:t>    atau komponen utama dari aplikasi;</a:t>
              </a:r>
            </a:p>
          </p:txBody>
        </p:sp>
      </p:grpSp>
      <p:grpSp>
        <p:nvGrpSpPr>
          <p:cNvPr name="Group 53" id="53"/>
          <p:cNvGrpSpPr/>
          <p:nvPr/>
        </p:nvGrpSpPr>
        <p:grpSpPr>
          <a:xfrm rot="0">
            <a:off x="1992181" y="7966172"/>
            <a:ext cx="15248069" cy="519690"/>
            <a:chOff x="0" y="0"/>
            <a:chExt cx="20330758" cy="692921"/>
          </a:xfrm>
        </p:grpSpPr>
        <p:pic>
          <p:nvPicPr>
            <p:cNvPr name="Picture 54" id="5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600951" cy="692921"/>
            </a:xfrm>
            <a:prstGeom prst="rect">
              <a:avLst/>
            </a:prstGeom>
          </p:spPr>
        </p:pic>
        <p:grpSp>
          <p:nvGrpSpPr>
            <p:cNvPr name="Group 55" id="55"/>
            <p:cNvGrpSpPr/>
            <p:nvPr/>
          </p:nvGrpSpPr>
          <p:grpSpPr>
            <a:xfrm rot="0">
              <a:off x="837546" y="27813"/>
              <a:ext cx="2414566" cy="637295"/>
              <a:chOff x="0" y="0"/>
              <a:chExt cx="476951" cy="125885"/>
            </a:xfrm>
          </p:grpSpPr>
          <p:sp>
            <p:nvSpPr>
              <p:cNvPr name="Freeform 56" id="56"/>
              <p:cNvSpPr/>
              <p:nvPr/>
            </p:nvSpPr>
            <p:spPr>
              <a:xfrm>
                <a:off x="0" y="0"/>
                <a:ext cx="476951" cy="125885"/>
              </a:xfrm>
              <a:custGeom>
                <a:avLst/>
                <a:gdLst/>
                <a:ahLst/>
                <a:cxnLst/>
                <a:rect r="r" b="b" t="t" l="l"/>
                <a:pathLst>
                  <a:path h="125885" w="476951">
                    <a:moveTo>
                      <a:pt x="0" y="0"/>
                    </a:moveTo>
                    <a:lnTo>
                      <a:pt x="476951" y="0"/>
                    </a:lnTo>
                    <a:lnTo>
                      <a:pt x="476951" y="125885"/>
                    </a:lnTo>
                    <a:lnTo>
                      <a:pt x="0" y="125885"/>
                    </a:lnTo>
                    <a:close/>
                  </a:path>
                </a:pathLst>
              </a:custGeom>
              <a:solidFill>
                <a:srgbClr val="E7E8E7"/>
              </a:solidFill>
            </p:spPr>
          </p:sp>
          <p:sp>
            <p:nvSpPr>
              <p:cNvPr name="TextBox 57" id="5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9552511" y="27813"/>
              <a:ext cx="1077338" cy="637295"/>
              <a:chOff x="0" y="0"/>
              <a:chExt cx="212808" cy="125885"/>
            </a:xfrm>
          </p:grpSpPr>
          <p:sp>
            <p:nvSpPr>
              <p:cNvPr name="Freeform 59" id="59"/>
              <p:cNvSpPr/>
              <p:nvPr/>
            </p:nvSpPr>
            <p:spPr>
              <a:xfrm>
                <a:off x="0" y="0"/>
                <a:ext cx="212808" cy="125885"/>
              </a:xfrm>
              <a:custGeom>
                <a:avLst/>
                <a:gdLst/>
                <a:ahLst/>
                <a:cxnLst/>
                <a:rect r="r" b="b" t="t" l="l"/>
                <a:pathLst>
                  <a:path h="125885" w="212808">
                    <a:moveTo>
                      <a:pt x="0" y="0"/>
                    </a:moveTo>
                    <a:lnTo>
                      <a:pt x="212808" y="0"/>
                    </a:lnTo>
                    <a:lnTo>
                      <a:pt x="212808" y="125885"/>
                    </a:lnTo>
                    <a:lnTo>
                      <a:pt x="0" y="125885"/>
                    </a:lnTo>
                    <a:close/>
                  </a:path>
                </a:pathLst>
              </a:custGeom>
              <a:solidFill>
                <a:srgbClr val="E7E8E7"/>
              </a:solidFill>
            </p:spPr>
          </p:sp>
          <p:sp>
            <p:nvSpPr>
              <p:cNvPr name="TextBox 60" id="6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61" id="61"/>
            <p:cNvSpPr txBox="true"/>
            <p:nvPr/>
          </p:nvSpPr>
          <p:spPr>
            <a:xfrm rot="0">
              <a:off x="1056921" y="47375"/>
              <a:ext cx="19273838" cy="525146"/>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Blinker Bold"/>
                </a:rPr>
                <a:t> App.test.js</a:t>
              </a:r>
              <a:r>
                <a:rPr lang="en-US" sz="2399">
                  <a:solidFill>
                    <a:srgbClr val="000000"/>
                  </a:solidFill>
                  <a:latin typeface="Blinker"/>
                </a:rPr>
                <a:t>      berisi kode untuk testing komponen    </a:t>
              </a:r>
              <a:r>
                <a:rPr lang="en-US" sz="2399">
                  <a:solidFill>
                    <a:srgbClr val="000000"/>
                  </a:solidFill>
                  <a:latin typeface="Blinker Bold"/>
                </a:rPr>
                <a:t>App      </a:t>
              </a:r>
              <a:r>
                <a:rPr lang="en-US" sz="2399">
                  <a:solidFill>
                    <a:srgbClr val="000000"/>
                  </a:solidFill>
                  <a:latin typeface="Blinker"/>
                </a:rPr>
                <a:t>;</a:t>
              </a:r>
            </a:p>
          </p:txBody>
        </p:sp>
      </p:grpSp>
      <p:grpSp>
        <p:nvGrpSpPr>
          <p:cNvPr name="Group 62" id="62"/>
          <p:cNvGrpSpPr/>
          <p:nvPr/>
        </p:nvGrpSpPr>
        <p:grpSpPr>
          <a:xfrm rot="0">
            <a:off x="1992181" y="8847813"/>
            <a:ext cx="15248069" cy="519690"/>
            <a:chOff x="0" y="0"/>
            <a:chExt cx="20330758" cy="692921"/>
          </a:xfrm>
        </p:grpSpPr>
        <p:pic>
          <p:nvPicPr>
            <p:cNvPr name="Picture 63" id="6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600951" cy="692921"/>
            </a:xfrm>
            <a:prstGeom prst="rect">
              <a:avLst/>
            </a:prstGeom>
          </p:spPr>
        </p:pic>
        <p:grpSp>
          <p:nvGrpSpPr>
            <p:cNvPr name="Group 64" id="64"/>
            <p:cNvGrpSpPr/>
            <p:nvPr/>
          </p:nvGrpSpPr>
          <p:grpSpPr>
            <a:xfrm rot="0">
              <a:off x="837546" y="27813"/>
              <a:ext cx="1864315" cy="637295"/>
              <a:chOff x="0" y="0"/>
              <a:chExt cx="368260" cy="125885"/>
            </a:xfrm>
          </p:grpSpPr>
          <p:sp>
            <p:nvSpPr>
              <p:cNvPr name="Freeform 65" id="65"/>
              <p:cNvSpPr/>
              <p:nvPr/>
            </p:nvSpPr>
            <p:spPr>
              <a:xfrm>
                <a:off x="0" y="0"/>
                <a:ext cx="368260" cy="125885"/>
              </a:xfrm>
              <a:custGeom>
                <a:avLst/>
                <a:gdLst/>
                <a:ahLst/>
                <a:cxnLst/>
                <a:rect r="r" b="b" t="t" l="l"/>
                <a:pathLst>
                  <a:path h="125885" w="368260">
                    <a:moveTo>
                      <a:pt x="0" y="0"/>
                    </a:moveTo>
                    <a:lnTo>
                      <a:pt x="368260" y="0"/>
                    </a:lnTo>
                    <a:lnTo>
                      <a:pt x="368260" y="125885"/>
                    </a:lnTo>
                    <a:lnTo>
                      <a:pt x="0" y="125885"/>
                    </a:lnTo>
                    <a:close/>
                  </a:path>
                </a:pathLst>
              </a:custGeom>
              <a:solidFill>
                <a:srgbClr val="E7E8E7"/>
              </a:solidFill>
            </p:spPr>
          </p:sp>
          <p:sp>
            <p:nvSpPr>
              <p:cNvPr name="TextBox 66" id="6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7" id="67"/>
            <p:cNvGrpSpPr/>
            <p:nvPr/>
          </p:nvGrpSpPr>
          <p:grpSpPr>
            <a:xfrm rot="0">
              <a:off x="8958989" y="27813"/>
              <a:ext cx="1077338" cy="637295"/>
              <a:chOff x="0" y="0"/>
              <a:chExt cx="212808" cy="125885"/>
            </a:xfrm>
          </p:grpSpPr>
          <p:sp>
            <p:nvSpPr>
              <p:cNvPr name="Freeform 68" id="68"/>
              <p:cNvSpPr/>
              <p:nvPr/>
            </p:nvSpPr>
            <p:spPr>
              <a:xfrm>
                <a:off x="0" y="0"/>
                <a:ext cx="212808" cy="125885"/>
              </a:xfrm>
              <a:custGeom>
                <a:avLst/>
                <a:gdLst/>
                <a:ahLst/>
                <a:cxnLst/>
                <a:rect r="r" b="b" t="t" l="l"/>
                <a:pathLst>
                  <a:path h="125885" w="212808">
                    <a:moveTo>
                      <a:pt x="0" y="0"/>
                    </a:moveTo>
                    <a:lnTo>
                      <a:pt x="212808" y="0"/>
                    </a:lnTo>
                    <a:lnTo>
                      <a:pt x="212808" y="125885"/>
                    </a:lnTo>
                    <a:lnTo>
                      <a:pt x="0" y="125885"/>
                    </a:lnTo>
                    <a:close/>
                  </a:path>
                </a:pathLst>
              </a:custGeom>
              <a:solidFill>
                <a:srgbClr val="E7E8E7"/>
              </a:solidFill>
            </p:spPr>
          </p:sp>
          <p:sp>
            <p:nvSpPr>
              <p:cNvPr name="TextBox 69" id="6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0" id="70"/>
            <p:cNvSpPr txBox="true"/>
            <p:nvPr/>
          </p:nvSpPr>
          <p:spPr>
            <a:xfrm rot="0">
              <a:off x="1056921" y="47375"/>
              <a:ext cx="19273838" cy="525146"/>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Blinker Bold"/>
                </a:rPr>
                <a:t> index.js</a:t>
              </a:r>
              <a:r>
                <a:rPr lang="en-US" sz="2399">
                  <a:solidFill>
                    <a:srgbClr val="000000"/>
                  </a:solidFill>
                  <a:latin typeface="Blinker"/>
                </a:rPr>
                <a:t>      berisi kode untuk render komponen    </a:t>
              </a:r>
              <a:r>
                <a:rPr lang="en-US" sz="2399">
                  <a:solidFill>
                    <a:srgbClr val="000000"/>
                  </a:solidFill>
                  <a:latin typeface="Blinker Bold"/>
                </a:rPr>
                <a:t>App      </a:t>
              </a:r>
              <a:r>
                <a:rPr lang="en-US" sz="2399">
                  <a:solidFill>
                    <a:srgbClr val="000000"/>
                  </a:solidFill>
                  <a:latin typeface="Blinker"/>
                </a:rPr>
                <a:t> ke Real DOM;</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2995" y="1982865"/>
            <a:ext cx="16722009" cy="2767504"/>
            <a:chOff x="0" y="0"/>
            <a:chExt cx="4404151" cy="728890"/>
          </a:xfrm>
        </p:grpSpPr>
        <p:sp>
          <p:nvSpPr>
            <p:cNvPr name="Freeform 3" id="3"/>
            <p:cNvSpPr/>
            <p:nvPr/>
          </p:nvSpPr>
          <p:spPr>
            <a:xfrm>
              <a:off x="0" y="0"/>
              <a:ext cx="4404151" cy="728890"/>
            </a:xfrm>
            <a:custGeom>
              <a:avLst/>
              <a:gdLst/>
              <a:ahLst/>
              <a:cxnLst/>
              <a:rect r="r" b="b" t="t" l="l"/>
              <a:pathLst>
                <a:path h="728890" w="4404151">
                  <a:moveTo>
                    <a:pt x="0" y="0"/>
                  </a:moveTo>
                  <a:lnTo>
                    <a:pt x="4404151" y="0"/>
                  </a:lnTo>
                  <a:lnTo>
                    <a:pt x="4404151" y="728890"/>
                  </a:lnTo>
                  <a:lnTo>
                    <a:pt x="0" y="728890"/>
                  </a:lnTo>
                  <a:close/>
                </a:path>
              </a:pathLst>
            </a:custGeom>
            <a:solidFill>
              <a:srgbClr val="FFFFFF"/>
            </a:solidFill>
            <a:ln w="28575">
              <a:solidFill>
                <a:srgbClr val="B29E84"/>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206271" y="2493921"/>
            <a:ext cx="15257594" cy="848490"/>
            <a:chOff x="0" y="0"/>
            <a:chExt cx="20343458" cy="1131321"/>
          </a:xfrm>
        </p:grpSpPr>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600951" cy="692921"/>
            </a:xfrm>
            <a:prstGeom prst="rect">
              <a:avLst/>
            </a:prstGeom>
          </p:spPr>
        </p:pic>
        <p:grpSp>
          <p:nvGrpSpPr>
            <p:cNvPr name="Group 7" id="7"/>
            <p:cNvGrpSpPr/>
            <p:nvPr/>
          </p:nvGrpSpPr>
          <p:grpSpPr>
            <a:xfrm rot="0">
              <a:off x="837546" y="27813"/>
              <a:ext cx="3316575" cy="637295"/>
              <a:chOff x="0" y="0"/>
              <a:chExt cx="655126" cy="125885"/>
            </a:xfrm>
          </p:grpSpPr>
          <p:sp>
            <p:nvSpPr>
              <p:cNvPr name="Freeform 8" id="8"/>
              <p:cNvSpPr/>
              <p:nvPr/>
            </p:nvSpPr>
            <p:spPr>
              <a:xfrm>
                <a:off x="0" y="0"/>
                <a:ext cx="655126" cy="125885"/>
              </a:xfrm>
              <a:custGeom>
                <a:avLst/>
                <a:gdLst/>
                <a:ahLst/>
                <a:cxnLst/>
                <a:rect r="r" b="b" t="t" l="l"/>
                <a:pathLst>
                  <a:path h="125885" w="655126">
                    <a:moveTo>
                      <a:pt x="0" y="0"/>
                    </a:moveTo>
                    <a:lnTo>
                      <a:pt x="655126" y="0"/>
                    </a:lnTo>
                    <a:lnTo>
                      <a:pt x="655126" y="125885"/>
                    </a:lnTo>
                    <a:lnTo>
                      <a:pt x="0" y="125885"/>
                    </a:lnTo>
                    <a:close/>
                  </a:path>
                </a:pathLst>
              </a:custGeom>
              <a:solidFill>
                <a:srgbClr val="E7E8E7"/>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69621" y="47375"/>
              <a:ext cx="19273838" cy="1083946"/>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Blinker Bold"/>
                </a:rPr>
                <a:t>serviceWorker.js</a:t>
              </a:r>
              <a:r>
                <a:rPr lang="en-US" sz="2399">
                  <a:solidFill>
                    <a:srgbClr val="000000"/>
                  </a:solidFill>
                  <a:latin typeface="Blinker"/>
                </a:rPr>
                <a:t>      berisi kode untuk service worker, ini kita butuhkan nanti saat membuat aplikasi PWA (Progressive Web Apps);</a:t>
              </a:r>
            </a:p>
          </p:txBody>
        </p:sp>
      </p:grpSp>
      <p:grpSp>
        <p:nvGrpSpPr>
          <p:cNvPr name="Group 11" id="11"/>
          <p:cNvGrpSpPr/>
          <p:nvPr/>
        </p:nvGrpSpPr>
        <p:grpSpPr>
          <a:xfrm rot="0">
            <a:off x="2206271" y="3727486"/>
            <a:ext cx="15257594" cy="519690"/>
            <a:chOff x="0" y="0"/>
            <a:chExt cx="20343458" cy="692921"/>
          </a:xfrm>
        </p:grpSpPr>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600951" cy="692921"/>
            </a:xfrm>
            <a:prstGeom prst="rect">
              <a:avLst/>
            </a:prstGeom>
          </p:spPr>
        </p:pic>
        <p:grpSp>
          <p:nvGrpSpPr>
            <p:cNvPr name="Group 13" id="13"/>
            <p:cNvGrpSpPr/>
            <p:nvPr/>
          </p:nvGrpSpPr>
          <p:grpSpPr>
            <a:xfrm rot="0">
              <a:off x="837546" y="27813"/>
              <a:ext cx="2276146" cy="637295"/>
              <a:chOff x="0" y="0"/>
              <a:chExt cx="449609" cy="125885"/>
            </a:xfrm>
          </p:grpSpPr>
          <p:sp>
            <p:nvSpPr>
              <p:cNvPr name="Freeform 14" id="14"/>
              <p:cNvSpPr/>
              <p:nvPr/>
            </p:nvSpPr>
            <p:spPr>
              <a:xfrm>
                <a:off x="0" y="0"/>
                <a:ext cx="449609" cy="125885"/>
              </a:xfrm>
              <a:custGeom>
                <a:avLst/>
                <a:gdLst/>
                <a:ahLst/>
                <a:cxnLst/>
                <a:rect r="r" b="b" t="t" l="l"/>
                <a:pathLst>
                  <a:path h="125885" w="449609">
                    <a:moveTo>
                      <a:pt x="0" y="0"/>
                    </a:moveTo>
                    <a:lnTo>
                      <a:pt x="449609" y="0"/>
                    </a:lnTo>
                    <a:lnTo>
                      <a:pt x="449609" y="125885"/>
                    </a:lnTo>
                    <a:lnTo>
                      <a:pt x="0" y="125885"/>
                    </a:lnTo>
                    <a:close/>
                  </a:path>
                </a:pathLst>
              </a:custGeom>
              <a:solidFill>
                <a:srgbClr val="E7E8E7"/>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69621" y="47375"/>
              <a:ext cx="19273838" cy="525146"/>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Blinker Bold"/>
                </a:rPr>
                <a:t>setTests.js</a:t>
              </a:r>
              <a:r>
                <a:rPr lang="en-US" sz="2399">
                  <a:solidFill>
                    <a:srgbClr val="000000"/>
                  </a:solidFill>
                  <a:latin typeface="Blinker"/>
                </a:rPr>
                <a:t>     berisi kode untuk testing aplikasi.</a:t>
              </a:r>
            </a:p>
          </p:txBody>
        </p:sp>
      </p:grpSp>
      <p:grpSp>
        <p:nvGrpSpPr>
          <p:cNvPr name="Group 17" id="17"/>
          <p:cNvGrpSpPr/>
          <p:nvPr/>
        </p:nvGrpSpPr>
        <p:grpSpPr>
          <a:xfrm rot="0">
            <a:off x="782995" y="5268841"/>
            <a:ext cx="16722009" cy="1033448"/>
            <a:chOff x="0" y="0"/>
            <a:chExt cx="22296012" cy="1377930"/>
          </a:xfrm>
        </p:grpSpPr>
        <p:grpSp>
          <p:nvGrpSpPr>
            <p:cNvPr name="Group 18" id="18"/>
            <p:cNvGrpSpPr/>
            <p:nvPr/>
          </p:nvGrpSpPr>
          <p:grpSpPr>
            <a:xfrm rot="0">
              <a:off x="0" y="0"/>
              <a:ext cx="22296012" cy="1377930"/>
              <a:chOff x="0" y="0"/>
              <a:chExt cx="4404151" cy="272184"/>
            </a:xfrm>
          </p:grpSpPr>
          <p:sp>
            <p:nvSpPr>
              <p:cNvPr name="Freeform 19" id="19"/>
              <p:cNvSpPr/>
              <p:nvPr/>
            </p:nvSpPr>
            <p:spPr>
              <a:xfrm>
                <a:off x="0" y="0"/>
                <a:ext cx="4404151" cy="272184"/>
              </a:xfrm>
              <a:custGeom>
                <a:avLst/>
                <a:gdLst/>
                <a:ahLst/>
                <a:cxnLst/>
                <a:rect r="r" b="b" t="t" l="l"/>
                <a:pathLst>
                  <a:path h="272184" w="4404151">
                    <a:moveTo>
                      <a:pt x="0" y="0"/>
                    </a:moveTo>
                    <a:lnTo>
                      <a:pt x="4404151" y="0"/>
                    </a:lnTo>
                    <a:lnTo>
                      <a:pt x="4404151" y="272184"/>
                    </a:lnTo>
                    <a:lnTo>
                      <a:pt x="0" y="272184"/>
                    </a:lnTo>
                    <a:close/>
                  </a:path>
                </a:pathLst>
              </a:custGeom>
              <a:solidFill>
                <a:srgbClr val="FFFFFF"/>
              </a:solidFill>
              <a:ln w="28575">
                <a:solidFill>
                  <a:srgbClr val="B29E84"/>
                </a:solidFill>
              </a:ln>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706815" y="370318"/>
              <a:ext cx="2137320" cy="637295"/>
              <a:chOff x="0" y="0"/>
              <a:chExt cx="422187" cy="125885"/>
            </a:xfrm>
          </p:grpSpPr>
          <p:sp>
            <p:nvSpPr>
              <p:cNvPr name="Freeform 22" id="22"/>
              <p:cNvSpPr/>
              <p:nvPr/>
            </p:nvSpPr>
            <p:spPr>
              <a:xfrm>
                <a:off x="0" y="0"/>
                <a:ext cx="422187" cy="125885"/>
              </a:xfrm>
              <a:custGeom>
                <a:avLst/>
                <a:gdLst/>
                <a:ahLst/>
                <a:cxnLst/>
                <a:rect r="r" b="b" t="t" l="l"/>
                <a:pathLst>
                  <a:path h="125885" w="422187">
                    <a:moveTo>
                      <a:pt x="0" y="0"/>
                    </a:moveTo>
                    <a:lnTo>
                      <a:pt x="422187" y="0"/>
                    </a:lnTo>
                    <a:lnTo>
                      <a:pt x="422187" y="125885"/>
                    </a:lnTo>
                    <a:lnTo>
                      <a:pt x="0" y="125885"/>
                    </a:lnTo>
                    <a:close/>
                  </a:path>
                </a:pathLst>
              </a:custGeom>
              <a:solidFill>
                <a:srgbClr val="E7E8E7"/>
              </a:soli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24108" y="283624"/>
              <a:ext cx="703083" cy="810682"/>
            </a:xfrm>
            <a:prstGeom prst="rect">
              <a:avLst/>
            </a:prstGeom>
          </p:spPr>
        </p:pic>
        <p:sp>
          <p:nvSpPr>
            <p:cNvPr name="TextBox 25" id="25"/>
            <p:cNvSpPr txBox="true"/>
            <p:nvPr/>
          </p:nvSpPr>
          <p:spPr>
            <a:xfrm rot="0">
              <a:off x="1838694" y="402580"/>
              <a:ext cx="10096290" cy="525146"/>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Blinker Bold"/>
                </a:rPr>
                <a:t>  .gitignore</a:t>
              </a:r>
              <a:r>
                <a:rPr lang="en-US" sz="2399">
                  <a:solidFill>
                    <a:srgbClr val="000000"/>
                  </a:solidFill>
                  <a:latin typeface="Blinker"/>
                </a:rPr>
                <a:t>     berisi kode-kode yang akan diabaikan oleh </a:t>
              </a:r>
              <a:r>
                <a:rPr lang="en-US" sz="2399">
                  <a:solidFill>
                    <a:srgbClr val="000000"/>
                  </a:solidFill>
                  <a:latin typeface="Blinker"/>
                </a:rPr>
                <a:t>Git</a:t>
              </a:r>
              <a:r>
                <a:rPr lang="en-US" sz="2399">
                  <a:solidFill>
                    <a:srgbClr val="000000"/>
                  </a:solidFill>
                  <a:latin typeface="Blinker"/>
                </a:rPr>
                <a:t>.</a:t>
              </a:r>
            </a:p>
          </p:txBody>
        </p:sp>
      </p:grpSp>
      <p:grpSp>
        <p:nvGrpSpPr>
          <p:cNvPr name="Group 26" id="26"/>
          <p:cNvGrpSpPr/>
          <p:nvPr/>
        </p:nvGrpSpPr>
        <p:grpSpPr>
          <a:xfrm rot="0">
            <a:off x="782995" y="6816638"/>
            <a:ext cx="16722009" cy="1033448"/>
            <a:chOff x="0" y="0"/>
            <a:chExt cx="22296012" cy="1377930"/>
          </a:xfrm>
        </p:grpSpPr>
        <p:grpSp>
          <p:nvGrpSpPr>
            <p:cNvPr name="Group 27" id="27"/>
            <p:cNvGrpSpPr/>
            <p:nvPr/>
          </p:nvGrpSpPr>
          <p:grpSpPr>
            <a:xfrm rot="0">
              <a:off x="0" y="0"/>
              <a:ext cx="22296012" cy="1377930"/>
              <a:chOff x="0" y="0"/>
              <a:chExt cx="4404151" cy="272184"/>
            </a:xfrm>
          </p:grpSpPr>
          <p:sp>
            <p:nvSpPr>
              <p:cNvPr name="Freeform 28" id="28"/>
              <p:cNvSpPr/>
              <p:nvPr/>
            </p:nvSpPr>
            <p:spPr>
              <a:xfrm>
                <a:off x="0" y="0"/>
                <a:ext cx="4404151" cy="272184"/>
              </a:xfrm>
              <a:custGeom>
                <a:avLst/>
                <a:gdLst/>
                <a:ahLst/>
                <a:cxnLst/>
                <a:rect r="r" b="b" t="t" l="l"/>
                <a:pathLst>
                  <a:path h="272184" w="4404151">
                    <a:moveTo>
                      <a:pt x="0" y="0"/>
                    </a:moveTo>
                    <a:lnTo>
                      <a:pt x="4404151" y="0"/>
                    </a:lnTo>
                    <a:lnTo>
                      <a:pt x="4404151" y="272184"/>
                    </a:lnTo>
                    <a:lnTo>
                      <a:pt x="0" y="272184"/>
                    </a:lnTo>
                    <a:close/>
                  </a:path>
                </a:pathLst>
              </a:custGeom>
              <a:solidFill>
                <a:srgbClr val="FFFFFF"/>
              </a:solidFill>
              <a:ln w="28575">
                <a:solidFill>
                  <a:srgbClr val="B29E84"/>
                </a:solidFill>
              </a:ln>
            </p:spPr>
          </p:sp>
          <p:sp>
            <p:nvSpPr>
              <p:cNvPr name="TextBox 29" id="2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706815" y="370318"/>
              <a:ext cx="2525168" cy="637295"/>
              <a:chOff x="0" y="0"/>
              <a:chExt cx="498799" cy="125885"/>
            </a:xfrm>
          </p:grpSpPr>
          <p:sp>
            <p:nvSpPr>
              <p:cNvPr name="Freeform 31" id="31"/>
              <p:cNvSpPr/>
              <p:nvPr/>
            </p:nvSpPr>
            <p:spPr>
              <a:xfrm>
                <a:off x="0" y="0"/>
                <a:ext cx="498799" cy="125885"/>
              </a:xfrm>
              <a:custGeom>
                <a:avLst/>
                <a:gdLst/>
                <a:ahLst/>
                <a:cxnLst/>
                <a:rect r="r" b="b" t="t" l="l"/>
                <a:pathLst>
                  <a:path h="125885" w="498799">
                    <a:moveTo>
                      <a:pt x="0" y="0"/>
                    </a:moveTo>
                    <a:lnTo>
                      <a:pt x="498799" y="0"/>
                    </a:lnTo>
                    <a:lnTo>
                      <a:pt x="498799" y="125885"/>
                    </a:lnTo>
                    <a:lnTo>
                      <a:pt x="0" y="125885"/>
                    </a:lnTo>
                    <a:close/>
                  </a:path>
                </a:pathLst>
              </a:custGeom>
              <a:solidFill>
                <a:srgbClr val="E7E8E7"/>
              </a:solidFill>
            </p:spPr>
          </p:sp>
          <p:sp>
            <p:nvSpPr>
              <p:cNvPr name="TextBox 32" id="3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33" id="3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24108" y="283624"/>
              <a:ext cx="703083" cy="810682"/>
            </a:xfrm>
            <a:prstGeom prst="rect">
              <a:avLst/>
            </a:prstGeom>
          </p:spPr>
        </p:pic>
        <p:sp>
          <p:nvSpPr>
            <p:cNvPr name="TextBox 34" id="34"/>
            <p:cNvSpPr txBox="true"/>
            <p:nvPr/>
          </p:nvSpPr>
          <p:spPr>
            <a:xfrm rot="0">
              <a:off x="1838694" y="402580"/>
              <a:ext cx="16564671" cy="525146"/>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Blinker Bold"/>
                </a:rPr>
                <a:t>package.json</a:t>
              </a:r>
              <a:r>
                <a:rPr lang="en-US" sz="2399">
                  <a:solidFill>
                    <a:srgbClr val="000000"/>
                  </a:solidFill>
                  <a:latin typeface="Blinker"/>
                </a:rPr>
                <a:t>     file JSON yang berisi keterangan proyek dan daftar modul-modul yang dibutuhkan.</a:t>
              </a:r>
            </a:p>
          </p:txBody>
        </p:sp>
      </p:grpSp>
      <p:grpSp>
        <p:nvGrpSpPr>
          <p:cNvPr name="Group 35" id="35"/>
          <p:cNvGrpSpPr/>
          <p:nvPr/>
        </p:nvGrpSpPr>
        <p:grpSpPr>
          <a:xfrm rot="0">
            <a:off x="782995" y="8364436"/>
            <a:ext cx="16722009" cy="1033448"/>
            <a:chOff x="0" y="0"/>
            <a:chExt cx="4404151" cy="272184"/>
          </a:xfrm>
        </p:grpSpPr>
        <p:sp>
          <p:nvSpPr>
            <p:cNvPr name="Freeform 36" id="36"/>
            <p:cNvSpPr/>
            <p:nvPr/>
          </p:nvSpPr>
          <p:spPr>
            <a:xfrm>
              <a:off x="0" y="0"/>
              <a:ext cx="4404151" cy="272184"/>
            </a:xfrm>
            <a:custGeom>
              <a:avLst/>
              <a:gdLst/>
              <a:ahLst/>
              <a:cxnLst/>
              <a:rect r="r" b="b" t="t" l="l"/>
              <a:pathLst>
                <a:path h="272184" w="4404151">
                  <a:moveTo>
                    <a:pt x="0" y="0"/>
                  </a:moveTo>
                  <a:lnTo>
                    <a:pt x="4404151" y="0"/>
                  </a:lnTo>
                  <a:lnTo>
                    <a:pt x="4404151" y="272184"/>
                  </a:lnTo>
                  <a:lnTo>
                    <a:pt x="0" y="272184"/>
                  </a:lnTo>
                  <a:close/>
                </a:path>
              </a:pathLst>
            </a:custGeom>
            <a:solidFill>
              <a:srgbClr val="FFFFFF"/>
            </a:solidFill>
            <a:ln w="28575">
              <a:solidFill>
                <a:srgbClr val="B29E84"/>
              </a:solidFill>
            </a:ln>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2063107" y="8642174"/>
            <a:ext cx="1602990" cy="477971"/>
            <a:chOff x="0" y="0"/>
            <a:chExt cx="422187" cy="125885"/>
          </a:xfrm>
        </p:grpSpPr>
        <p:sp>
          <p:nvSpPr>
            <p:cNvPr name="Freeform 39" id="39"/>
            <p:cNvSpPr/>
            <p:nvPr/>
          </p:nvSpPr>
          <p:spPr>
            <a:xfrm>
              <a:off x="0" y="0"/>
              <a:ext cx="422187" cy="125885"/>
            </a:xfrm>
            <a:custGeom>
              <a:avLst/>
              <a:gdLst/>
              <a:ahLst/>
              <a:cxnLst/>
              <a:rect r="r" b="b" t="t" l="l"/>
              <a:pathLst>
                <a:path h="125885" w="422187">
                  <a:moveTo>
                    <a:pt x="0" y="0"/>
                  </a:moveTo>
                  <a:lnTo>
                    <a:pt x="422187" y="0"/>
                  </a:lnTo>
                  <a:lnTo>
                    <a:pt x="422187" y="125885"/>
                  </a:lnTo>
                  <a:lnTo>
                    <a:pt x="0" y="125885"/>
                  </a:lnTo>
                  <a:close/>
                </a:path>
              </a:pathLst>
            </a:custGeom>
            <a:solidFill>
              <a:srgbClr val="E7E8E7"/>
            </a:solidFill>
          </p:spPr>
        </p:sp>
        <p:sp>
          <p:nvSpPr>
            <p:cNvPr name="TextBox 40" id="4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41" id="4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1077" y="8577154"/>
            <a:ext cx="527312" cy="608012"/>
          </a:xfrm>
          <a:prstGeom prst="rect">
            <a:avLst/>
          </a:prstGeom>
        </p:spPr>
      </p:pic>
      <p:sp>
        <p:nvSpPr>
          <p:cNvPr name="TextBox 42" id="42"/>
          <p:cNvSpPr txBox="true"/>
          <p:nvPr/>
        </p:nvSpPr>
        <p:spPr>
          <a:xfrm rot="0">
            <a:off x="2162016" y="8654464"/>
            <a:ext cx="15096179"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Blinker Bold"/>
              </a:rPr>
              <a:t>   yarn.lock</a:t>
            </a:r>
            <a:r>
              <a:rPr lang="en-US" sz="2399">
                <a:solidFill>
                  <a:srgbClr val="000000"/>
                </a:solidFill>
                <a:latin typeface="Blinker"/>
              </a:rPr>
              <a:t>      adalah file yang digunakan Yarn untuk mengunci versi-versi modul Nodejs yang digunakan.</a:t>
            </a:r>
          </a:p>
        </p:txBody>
      </p:sp>
      <p:grpSp>
        <p:nvGrpSpPr>
          <p:cNvPr name="Group 43" id="43"/>
          <p:cNvGrpSpPr/>
          <p:nvPr/>
        </p:nvGrpSpPr>
        <p:grpSpPr>
          <a:xfrm rot="0">
            <a:off x="17044104" y="8985017"/>
            <a:ext cx="1243896" cy="1301983"/>
            <a:chOff x="0" y="0"/>
            <a:chExt cx="327610" cy="342909"/>
          </a:xfrm>
        </p:grpSpPr>
        <p:sp>
          <p:nvSpPr>
            <p:cNvPr name="Freeform 44" id="44"/>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45" id="4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46" id="46"/>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11</a:t>
            </a:r>
          </a:p>
        </p:txBody>
      </p:sp>
      <p:grpSp>
        <p:nvGrpSpPr>
          <p:cNvPr name="Group 47" id="47"/>
          <p:cNvGrpSpPr/>
          <p:nvPr/>
        </p:nvGrpSpPr>
        <p:grpSpPr>
          <a:xfrm rot="0">
            <a:off x="0" y="0"/>
            <a:ext cx="568905" cy="830036"/>
            <a:chOff x="0" y="0"/>
            <a:chExt cx="149835" cy="218610"/>
          </a:xfrm>
        </p:grpSpPr>
        <p:sp>
          <p:nvSpPr>
            <p:cNvPr name="Freeform 48" id="48"/>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49" id="4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0" id="50"/>
          <p:cNvSpPr txBox="true"/>
          <p:nvPr/>
        </p:nvSpPr>
        <p:spPr>
          <a:xfrm rot="0">
            <a:off x="1193740" y="348343"/>
            <a:ext cx="3455511"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Kelompok 5 </a:t>
            </a:r>
          </a:p>
        </p:txBody>
      </p:sp>
      <p:grpSp>
        <p:nvGrpSpPr>
          <p:cNvPr name="Group 51" id="51"/>
          <p:cNvGrpSpPr/>
          <p:nvPr/>
        </p:nvGrpSpPr>
        <p:grpSpPr>
          <a:xfrm rot="0">
            <a:off x="0" y="1028700"/>
            <a:ext cx="12961057" cy="47625"/>
            <a:chOff x="0" y="0"/>
            <a:chExt cx="3413612" cy="12543"/>
          </a:xfrm>
        </p:grpSpPr>
        <p:sp>
          <p:nvSpPr>
            <p:cNvPr name="Freeform 52" id="52"/>
            <p:cNvSpPr/>
            <p:nvPr/>
          </p:nvSpPr>
          <p:spPr>
            <a:xfrm>
              <a:off x="0" y="0"/>
              <a:ext cx="3413612" cy="12543"/>
            </a:xfrm>
            <a:custGeom>
              <a:avLst/>
              <a:gdLst/>
              <a:ahLst/>
              <a:cxnLst/>
              <a:rect r="r" b="b" t="t" l="l"/>
              <a:pathLst>
                <a:path h="12543" w="3413612">
                  <a:moveTo>
                    <a:pt x="0" y="0"/>
                  </a:moveTo>
                  <a:lnTo>
                    <a:pt x="3413612" y="0"/>
                  </a:lnTo>
                  <a:lnTo>
                    <a:pt x="3413612" y="12543"/>
                  </a:lnTo>
                  <a:lnTo>
                    <a:pt x="0" y="12543"/>
                  </a:lnTo>
                  <a:close/>
                </a:path>
              </a:pathLst>
            </a:custGeom>
            <a:solidFill>
              <a:srgbClr val="253439"/>
            </a:solidFill>
          </p:spPr>
        </p:sp>
        <p:sp>
          <p:nvSpPr>
            <p:cNvPr name="TextBox 53" id="5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68905" cy="830036"/>
            <a:chOff x="0" y="0"/>
            <a:chExt cx="149835" cy="218610"/>
          </a:xfrm>
        </p:grpSpPr>
        <p:sp>
          <p:nvSpPr>
            <p:cNvPr name="Freeform 6" id="6"/>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1028700"/>
            <a:ext cx="12961057" cy="1316891"/>
            <a:chOff x="0" y="0"/>
            <a:chExt cx="3413612" cy="346836"/>
          </a:xfrm>
        </p:grpSpPr>
        <p:sp>
          <p:nvSpPr>
            <p:cNvPr name="Freeform 9" id="9"/>
            <p:cNvSpPr/>
            <p:nvPr/>
          </p:nvSpPr>
          <p:spPr>
            <a:xfrm>
              <a:off x="0" y="0"/>
              <a:ext cx="3413612" cy="346836"/>
            </a:xfrm>
            <a:custGeom>
              <a:avLst/>
              <a:gdLst/>
              <a:ahLst/>
              <a:cxnLst/>
              <a:rect r="r" b="b" t="t" l="l"/>
              <a:pathLst>
                <a:path h="346836" w="3413612">
                  <a:moveTo>
                    <a:pt x="0" y="0"/>
                  </a:moveTo>
                  <a:lnTo>
                    <a:pt x="3413612" y="0"/>
                  </a:lnTo>
                  <a:lnTo>
                    <a:pt x="3413612" y="346836"/>
                  </a:lnTo>
                  <a:lnTo>
                    <a:pt x="0" y="346836"/>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57886" y="9772650"/>
            <a:ext cx="1444909" cy="606658"/>
            <a:chOff x="0" y="0"/>
            <a:chExt cx="380552" cy="159778"/>
          </a:xfrm>
        </p:grpSpPr>
        <p:sp>
          <p:nvSpPr>
            <p:cNvPr name="Freeform 12" id="12"/>
            <p:cNvSpPr/>
            <p:nvPr/>
          </p:nvSpPr>
          <p:spPr>
            <a:xfrm>
              <a:off x="0" y="0"/>
              <a:ext cx="380552" cy="159778"/>
            </a:xfrm>
            <a:custGeom>
              <a:avLst/>
              <a:gdLst/>
              <a:ahLst/>
              <a:cxnLst/>
              <a:rect r="r" b="b" t="t" l="l"/>
              <a:pathLst>
                <a:path h="159778" w="380552">
                  <a:moveTo>
                    <a:pt x="0" y="0"/>
                  </a:moveTo>
                  <a:lnTo>
                    <a:pt x="380552" y="0"/>
                  </a:lnTo>
                  <a:lnTo>
                    <a:pt x="380552" y="159778"/>
                  </a:lnTo>
                  <a:lnTo>
                    <a:pt x="0" y="159778"/>
                  </a:lnTo>
                  <a:close/>
                </a:path>
              </a:pathLst>
            </a:custGeom>
            <a:solidFill>
              <a:srgbClr val="B29E84"/>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416073" y="9772650"/>
            <a:ext cx="1484219" cy="606658"/>
            <a:chOff x="0" y="0"/>
            <a:chExt cx="390905" cy="159778"/>
          </a:xfrm>
        </p:grpSpPr>
        <p:sp>
          <p:nvSpPr>
            <p:cNvPr name="Freeform 15" id="15"/>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253439"/>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93740" y="4831729"/>
            <a:ext cx="4526879" cy="4153288"/>
            <a:chOff x="0" y="0"/>
            <a:chExt cx="4221387" cy="3873007"/>
          </a:xfrm>
        </p:grpSpPr>
        <p:sp>
          <p:nvSpPr>
            <p:cNvPr name="Freeform 18" id="18"/>
            <p:cNvSpPr/>
            <p:nvPr/>
          </p:nvSpPr>
          <p:spPr>
            <a:xfrm>
              <a:off x="0" y="0"/>
              <a:ext cx="4221387" cy="3873007"/>
            </a:xfrm>
            <a:custGeom>
              <a:avLst/>
              <a:gdLst/>
              <a:ahLst/>
              <a:cxnLst/>
              <a:rect r="r" b="b" t="t" l="l"/>
              <a:pathLst>
                <a:path h="3873007" w="4221387">
                  <a:moveTo>
                    <a:pt x="4096926" y="59690"/>
                  </a:moveTo>
                  <a:cubicBezTo>
                    <a:pt x="4132487" y="59690"/>
                    <a:pt x="4161696" y="88900"/>
                    <a:pt x="4161696" y="124460"/>
                  </a:cubicBezTo>
                  <a:lnTo>
                    <a:pt x="4161696" y="3748548"/>
                  </a:lnTo>
                  <a:cubicBezTo>
                    <a:pt x="4161696" y="3784107"/>
                    <a:pt x="4132487" y="3813317"/>
                    <a:pt x="4096926" y="3813317"/>
                  </a:cubicBezTo>
                  <a:lnTo>
                    <a:pt x="124460" y="3813317"/>
                  </a:lnTo>
                  <a:cubicBezTo>
                    <a:pt x="88900" y="3813317"/>
                    <a:pt x="59690" y="3784107"/>
                    <a:pt x="59690" y="3748548"/>
                  </a:cubicBezTo>
                  <a:lnTo>
                    <a:pt x="59690" y="124460"/>
                  </a:lnTo>
                  <a:cubicBezTo>
                    <a:pt x="59690" y="88900"/>
                    <a:pt x="88900" y="59690"/>
                    <a:pt x="124460" y="59690"/>
                  </a:cubicBezTo>
                  <a:lnTo>
                    <a:pt x="4096926" y="59690"/>
                  </a:lnTo>
                  <a:moveTo>
                    <a:pt x="4096926" y="0"/>
                  </a:moveTo>
                  <a:lnTo>
                    <a:pt x="124460" y="0"/>
                  </a:lnTo>
                  <a:cubicBezTo>
                    <a:pt x="55880" y="0"/>
                    <a:pt x="0" y="55880"/>
                    <a:pt x="0" y="124460"/>
                  </a:cubicBezTo>
                  <a:lnTo>
                    <a:pt x="0" y="3748548"/>
                  </a:lnTo>
                  <a:cubicBezTo>
                    <a:pt x="0" y="3817127"/>
                    <a:pt x="55880" y="3873007"/>
                    <a:pt x="124460" y="3873007"/>
                  </a:cubicBezTo>
                  <a:lnTo>
                    <a:pt x="4096927" y="3873007"/>
                  </a:lnTo>
                  <a:cubicBezTo>
                    <a:pt x="4165507" y="3873007"/>
                    <a:pt x="4221387" y="3817127"/>
                    <a:pt x="4221387" y="3748548"/>
                  </a:cubicBezTo>
                  <a:lnTo>
                    <a:pt x="4221387" y="124460"/>
                  </a:lnTo>
                  <a:cubicBezTo>
                    <a:pt x="4221387" y="55880"/>
                    <a:pt x="4165507" y="0"/>
                    <a:pt x="4096926" y="0"/>
                  </a:cubicBezTo>
                  <a:close/>
                </a:path>
              </a:pathLst>
            </a:custGeom>
            <a:solidFill>
              <a:srgbClr val="3A352E"/>
            </a:solidFill>
          </p:spPr>
        </p:sp>
      </p:grpSp>
      <p:grpSp>
        <p:nvGrpSpPr>
          <p:cNvPr name="Group 19" id="19"/>
          <p:cNvGrpSpPr/>
          <p:nvPr/>
        </p:nvGrpSpPr>
        <p:grpSpPr>
          <a:xfrm rot="0">
            <a:off x="6310026" y="4831729"/>
            <a:ext cx="4526879" cy="4153288"/>
            <a:chOff x="0" y="0"/>
            <a:chExt cx="4221387" cy="3873007"/>
          </a:xfrm>
        </p:grpSpPr>
        <p:sp>
          <p:nvSpPr>
            <p:cNvPr name="Freeform 20" id="20"/>
            <p:cNvSpPr/>
            <p:nvPr/>
          </p:nvSpPr>
          <p:spPr>
            <a:xfrm>
              <a:off x="0" y="0"/>
              <a:ext cx="4221387" cy="3873007"/>
            </a:xfrm>
            <a:custGeom>
              <a:avLst/>
              <a:gdLst/>
              <a:ahLst/>
              <a:cxnLst/>
              <a:rect r="r" b="b" t="t" l="l"/>
              <a:pathLst>
                <a:path h="3873007" w="4221387">
                  <a:moveTo>
                    <a:pt x="4096926" y="59690"/>
                  </a:moveTo>
                  <a:cubicBezTo>
                    <a:pt x="4132487" y="59690"/>
                    <a:pt x="4161696" y="88900"/>
                    <a:pt x="4161696" y="124460"/>
                  </a:cubicBezTo>
                  <a:lnTo>
                    <a:pt x="4161696" y="3748548"/>
                  </a:lnTo>
                  <a:cubicBezTo>
                    <a:pt x="4161696" y="3784107"/>
                    <a:pt x="4132487" y="3813317"/>
                    <a:pt x="4096926" y="3813317"/>
                  </a:cubicBezTo>
                  <a:lnTo>
                    <a:pt x="124460" y="3813317"/>
                  </a:lnTo>
                  <a:cubicBezTo>
                    <a:pt x="88900" y="3813317"/>
                    <a:pt x="59690" y="3784107"/>
                    <a:pt x="59690" y="3748548"/>
                  </a:cubicBezTo>
                  <a:lnTo>
                    <a:pt x="59690" y="124460"/>
                  </a:lnTo>
                  <a:cubicBezTo>
                    <a:pt x="59690" y="88900"/>
                    <a:pt x="88900" y="59690"/>
                    <a:pt x="124460" y="59690"/>
                  </a:cubicBezTo>
                  <a:lnTo>
                    <a:pt x="4096926" y="59690"/>
                  </a:lnTo>
                  <a:moveTo>
                    <a:pt x="4096926" y="0"/>
                  </a:moveTo>
                  <a:lnTo>
                    <a:pt x="124460" y="0"/>
                  </a:lnTo>
                  <a:cubicBezTo>
                    <a:pt x="55880" y="0"/>
                    <a:pt x="0" y="55880"/>
                    <a:pt x="0" y="124460"/>
                  </a:cubicBezTo>
                  <a:lnTo>
                    <a:pt x="0" y="3748548"/>
                  </a:lnTo>
                  <a:cubicBezTo>
                    <a:pt x="0" y="3817127"/>
                    <a:pt x="55880" y="3873007"/>
                    <a:pt x="124460" y="3873007"/>
                  </a:cubicBezTo>
                  <a:lnTo>
                    <a:pt x="4096927" y="3873007"/>
                  </a:lnTo>
                  <a:cubicBezTo>
                    <a:pt x="4165507" y="3873007"/>
                    <a:pt x="4221387" y="3817127"/>
                    <a:pt x="4221387" y="3748548"/>
                  </a:cubicBezTo>
                  <a:lnTo>
                    <a:pt x="4221387" y="124460"/>
                  </a:lnTo>
                  <a:cubicBezTo>
                    <a:pt x="4221387" y="55880"/>
                    <a:pt x="4165507" y="0"/>
                    <a:pt x="4096926" y="0"/>
                  </a:cubicBezTo>
                  <a:close/>
                </a:path>
              </a:pathLst>
            </a:custGeom>
            <a:solidFill>
              <a:srgbClr val="3A352E"/>
            </a:solidFill>
          </p:spPr>
        </p:sp>
      </p:grpSp>
      <p:grpSp>
        <p:nvGrpSpPr>
          <p:cNvPr name="Group 21" id="21"/>
          <p:cNvGrpSpPr/>
          <p:nvPr/>
        </p:nvGrpSpPr>
        <p:grpSpPr>
          <a:xfrm rot="0">
            <a:off x="11427454" y="4831729"/>
            <a:ext cx="4526879" cy="4153288"/>
            <a:chOff x="0" y="0"/>
            <a:chExt cx="4221387" cy="3873007"/>
          </a:xfrm>
        </p:grpSpPr>
        <p:sp>
          <p:nvSpPr>
            <p:cNvPr name="Freeform 22" id="22"/>
            <p:cNvSpPr/>
            <p:nvPr/>
          </p:nvSpPr>
          <p:spPr>
            <a:xfrm>
              <a:off x="0" y="0"/>
              <a:ext cx="4221387" cy="3873007"/>
            </a:xfrm>
            <a:custGeom>
              <a:avLst/>
              <a:gdLst/>
              <a:ahLst/>
              <a:cxnLst/>
              <a:rect r="r" b="b" t="t" l="l"/>
              <a:pathLst>
                <a:path h="3873007" w="4221387">
                  <a:moveTo>
                    <a:pt x="4096926" y="59690"/>
                  </a:moveTo>
                  <a:cubicBezTo>
                    <a:pt x="4132487" y="59690"/>
                    <a:pt x="4161696" y="88900"/>
                    <a:pt x="4161696" y="124460"/>
                  </a:cubicBezTo>
                  <a:lnTo>
                    <a:pt x="4161696" y="3748548"/>
                  </a:lnTo>
                  <a:cubicBezTo>
                    <a:pt x="4161696" y="3784107"/>
                    <a:pt x="4132487" y="3813317"/>
                    <a:pt x="4096926" y="3813317"/>
                  </a:cubicBezTo>
                  <a:lnTo>
                    <a:pt x="124460" y="3813317"/>
                  </a:lnTo>
                  <a:cubicBezTo>
                    <a:pt x="88900" y="3813317"/>
                    <a:pt x="59690" y="3784107"/>
                    <a:pt x="59690" y="3748548"/>
                  </a:cubicBezTo>
                  <a:lnTo>
                    <a:pt x="59690" y="124460"/>
                  </a:lnTo>
                  <a:cubicBezTo>
                    <a:pt x="59690" y="88900"/>
                    <a:pt x="88900" y="59690"/>
                    <a:pt x="124460" y="59690"/>
                  </a:cubicBezTo>
                  <a:lnTo>
                    <a:pt x="4096926" y="59690"/>
                  </a:lnTo>
                  <a:moveTo>
                    <a:pt x="4096926" y="0"/>
                  </a:moveTo>
                  <a:lnTo>
                    <a:pt x="124460" y="0"/>
                  </a:lnTo>
                  <a:cubicBezTo>
                    <a:pt x="55880" y="0"/>
                    <a:pt x="0" y="55880"/>
                    <a:pt x="0" y="124460"/>
                  </a:cubicBezTo>
                  <a:lnTo>
                    <a:pt x="0" y="3748548"/>
                  </a:lnTo>
                  <a:cubicBezTo>
                    <a:pt x="0" y="3817127"/>
                    <a:pt x="55880" y="3873007"/>
                    <a:pt x="124460" y="3873007"/>
                  </a:cubicBezTo>
                  <a:lnTo>
                    <a:pt x="4096927" y="3873007"/>
                  </a:lnTo>
                  <a:cubicBezTo>
                    <a:pt x="4165507" y="3873007"/>
                    <a:pt x="4221387" y="3817127"/>
                    <a:pt x="4221387" y="3748548"/>
                  </a:cubicBezTo>
                  <a:lnTo>
                    <a:pt x="4221387" y="124460"/>
                  </a:lnTo>
                  <a:cubicBezTo>
                    <a:pt x="4221387" y="55880"/>
                    <a:pt x="4165507" y="0"/>
                    <a:pt x="4096926" y="0"/>
                  </a:cubicBezTo>
                  <a:close/>
                </a:path>
              </a:pathLst>
            </a:custGeom>
            <a:solidFill>
              <a:srgbClr val="3A352E"/>
            </a:solidFill>
          </p:spPr>
        </p:sp>
      </p:grpSp>
      <p:sp>
        <p:nvSpPr>
          <p:cNvPr name="TextBox 23" id="23"/>
          <p:cNvSpPr txBox="true"/>
          <p:nvPr/>
        </p:nvSpPr>
        <p:spPr>
          <a:xfrm rot="0">
            <a:off x="1193740" y="348343"/>
            <a:ext cx="3431643"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Kelompok 5</a:t>
            </a:r>
          </a:p>
        </p:txBody>
      </p:sp>
      <p:sp>
        <p:nvSpPr>
          <p:cNvPr name="TextBox 24" id="24"/>
          <p:cNvSpPr txBox="true"/>
          <p:nvPr/>
        </p:nvSpPr>
        <p:spPr>
          <a:xfrm rot="0">
            <a:off x="1193740" y="1271221"/>
            <a:ext cx="8931006" cy="92710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Advantages of React</a:t>
            </a:r>
          </a:p>
        </p:txBody>
      </p:sp>
      <p:sp>
        <p:nvSpPr>
          <p:cNvPr name="TextBox 25" id="25"/>
          <p:cNvSpPr txBox="true"/>
          <p:nvPr/>
        </p:nvSpPr>
        <p:spPr>
          <a:xfrm rot="0">
            <a:off x="1686767" y="3465139"/>
            <a:ext cx="3540824" cy="109221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Easy to understand and easy to use</a:t>
            </a:r>
          </a:p>
        </p:txBody>
      </p:sp>
      <p:sp>
        <p:nvSpPr>
          <p:cNvPr name="TextBox 26" id="26"/>
          <p:cNvSpPr txBox="true"/>
          <p:nvPr/>
        </p:nvSpPr>
        <p:spPr>
          <a:xfrm rot="0">
            <a:off x="1575601" y="5076825"/>
            <a:ext cx="3763157" cy="3462351"/>
          </a:xfrm>
          <a:prstGeom prst="rect">
            <a:avLst/>
          </a:prstGeom>
        </p:spPr>
        <p:txBody>
          <a:bodyPr anchor="t" rtlCol="false" tIns="0" lIns="0" bIns="0" rIns="0">
            <a:spAutoFit/>
          </a:bodyPr>
          <a:lstStyle/>
          <a:p>
            <a:pPr algn="ctr">
              <a:lnSpc>
                <a:spcPts val="3936"/>
              </a:lnSpc>
            </a:pPr>
            <a:r>
              <a:rPr lang="en-US" sz="2811">
                <a:solidFill>
                  <a:srgbClr val="000000"/>
                </a:solidFill>
                <a:latin typeface="Blinker"/>
              </a:rPr>
              <a:t>Memiliki dokumentasi, tutorial dan sumber daya pelatihan yang baik sehingga dapat membantu untuk belajar dan memahami React Js dengan mudah.</a:t>
            </a:r>
          </a:p>
        </p:txBody>
      </p:sp>
      <p:sp>
        <p:nvSpPr>
          <p:cNvPr name="TextBox 27" id="27"/>
          <p:cNvSpPr txBox="true"/>
          <p:nvPr/>
        </p:nvSpPr>
        <p:spPr>
          <a:xfrm rot="0">
            <a:off x="6369898" y="3465139"/>
            <a:ext cx="4407134" cy="109221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Easy Creation of the Dynamic Web Applications</a:t>
            </a:r>
          </a:p>
        </p:txBody>
      </p:sp>
      <p:sp>
        <p:nvSpPr>
          <p:cNvPr name="TextBox 28" id="28"/>
          <p:cNvSpPr txBox="true"/>
          <p:nvPr/>
        </p:nvSpPr>
        <p:spPr>
          <a:xfrm rot="0">
            <a:off x="6691886" y="5076825"/>
            <a:ext cx="3763157" cy="3462351"/>
          </a:xfrm>
          <a:prstGeom prst="rect">
            <a:avLst/>
          </a:prstGeom>
        </p:spPr>
        <p:txBody>
          <a:bodyPr anchor="t" rtlCol="false" tIns="0" lIns="0" bIns="0" rIns="0">
            <a:spAutoFit/>
          </a:bodyPr>
          <a:lstStyle/>
          <a:p>
            <a:pPr algn="ctr">
              <a:lnSpc>
                <a:spcPts val="3936"/>
              </a:lnSpc>
            </a:pPr>
            <a:r>
              <a:rPr lang="en-US" sz="2811">
                <a:solidFill>
                  <a:srgbClr val="000000"/>
                </a:solidFill>
                <a:latin typeface="Blinker"/>
              </a:rPr>
              <a:t>React JS menyediakan lebih sedikit pengkodean dan memberikan lebih banyak fungsionalitas, dan juga mendukung pembuatan kode yang dapat dibaca mesin</a:t>
            </a:r>
          </a:p>
        </p:txBody>
      </p:sp>
      <p:sp>
        <p:nvSpPr>
          <p:cNvPr name="TextBox 29" id="29"/>
          <p:cNvSpPr txBox="true"/>
          <p:nvPr/>
        </p:nvSpPr>
        <p:spPr>
          <a:xfrm rot="0">
            <a:off x="12432494" y="3465139"/>
            <a:ext cx="2420921" cy="109221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Reusable Components</a:t>
            </a:r>
          </a:p>
        </p:txBody>
      </p:sp>
      <p:sp>
        <p:nvSpPr>
          <p:cNvPr name="TextBox 30" id="30"/>
          <p:cNvSpPr txBox="true"/>
          <p:nvPr/>
        </p:nvSpPr>
        <p:spPr>
          <a:xfrm rot="0">
            <a:off x="11659421" y="5124450"/>
            <a:ext cx="4062945" cy="3462351"/>
          </a:xfrm>
          <a:prstGeom prst="rect">
            <a:avLst/>
          </a:prstGeom>
        </p:spPr>
        <p:txBody>
          <a:bodyPr anchor="t" rtlCol="false" tIns="0" lIns="0" bIns="0" rIns="0">
            <a:spAutoFit/>
          </a:bodyPr>
          <a:lstStyle/>
          <a:p>
            <a:pPr algn="ctr">
              <a:lnSpc>
                <a:spcPts val="3936"/>
              </a:lnSpc>
            </a:pPr>
            <a:r>
              <a:rPr lang="en-US" sz="2811">
                <a:solidFill>
                  <a:srgbClr val="000000"/>
                </a:solidFill>
                <a:latin typeface="Blinker"/>
              </a:rPr>
              <a:t>Setiap komponen aplikasi ReactJS dapat digunakan kembali dan bertanggung jawab untuk mengeluarkan sepotong kecil kode HTML yang dapat digunakan kembali.</a:t>
            </a:r>
          </a:p>
        </p:txBody>
      </p:sp>
      <p:sp>
        <p:nvSpPr>
          <p:cNvPr name="TextBox 31" id="31"/>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12</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68905" cy="830036"/>
            <a:chOff x="0" y="0"/>
            <a:chExt cx="149835" cy="218610"/>
          </a:xfrm>
        </p:grpSpPr>
        <p:sp>
          <p:nvSpPr>
            <p:cNvPr name="Freeform 6" id="6"/>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57886" y="9772650"/>
            <a:ext cx="1444909" cy="606658"/>
            <a:chOff x="0" y="0"/>
            <a:chExt cx="380552" cy="159778"/>
          </a:xfrm>
        </p:grpSpPr>
        <p:sp>
          <p:nvSpPr>
            <p:cNvPr name="Freeform 9" id="9"/>
            <p:cNvSpPr/>
            <p:nvPr/>
          </p:nvSpPr>
          <p:spPr>
            <a:xfrm>
              <a:off x="0" y="0"/>
              <a:ext cx="380552" cy="159778"/>
            </a:xfrm>
            <a:custGeom>
              <a:avLst/>
              <a:gdLst/>
              <a:ahLst/>
              <a:cxnLst/>
              <a:rect r="r" b="b" t="t" l="l"/>
              <a:pathLst>
                <a:path h="159778" w="380552">
                  <a:moveTo>
                    <a:pt x="0" y="0"/>
                  </a:moveTo>
                  <a:lnTo>
                    <a:pt x="380552" y="0"/>
                  </a:lnTo>
                  <a:lnTo>
                    <a:pt x="380552" y="159778"/>
                  </a:lnTo>
                  <a:lnTo>
                    <a:pt x="0" y="159778"/>
                  </a:lnTo>
                  <a:close/>
                </a:path>
              </a:pathLst>
            </a:custGeom>
            <a:solidFill>
              <a:srgbClr val="B29E84"/>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416073" y="9772650"/>
            <a:ext cx="1484219" cy="606658"/>
            <a:chOff x="0" y="0"/>
            <a:chExt cx="390905" cy="159778"/>
          </a:xfrm>
        </p:grpSpPr>
        <p:sp>
          <p:nvSpPr>
            <p:cNvPr name="Freeform 12" id="12"/>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253439"/>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798074" y="2253714"/>
            <a:ext cx="6208458" cy="2683875"/>
            <a:chOff x="0" y="0"/>
            <a:chExt cx="5789486" cy="2502756"/>
          </a:xfrm>
        </p:grpSpPr>
        <p:sp>
          <p:nvSpPr>
            <p:cNvPr name="Freeform 15" id="15"/>
            <p:cNvSpPr/>
            <p:nvPr/>
          </p:nvSpPr>
          <p:spPr>
            <a:xfrm>
              <a:off x="0" y="0"/>
              <a:ext cx="5789486" cy="2502756"/>
            </a:xfrm>
            <a:custGeom>
              <a:avLst/>
              <a:gdLst/>
              <a:ahLst/>
              <a:cxnLst/>
              <a:rect r="r" b="b" t="t" l="l"/>
              <a:pathLst>
                <a:path h="2502756" w="5789486">
                  <a:moveTo>
                    <a:pt x="5665026" y="59690"/>
                  </a:moveTo>
                  <a:cubicBezTo>
                    <a:pt x="5700586" y="59690"/>
                    <a:pt x="5729796" y="88900"/>
                    <a:pt x="5729796" y="124460"/>
                  </a:cubicBezTo>
                  <a:lnTo>
                    <a:pt x="5729796" y="2378296"/>
                  </a:lnTo>
                  <a:cubicBezTo>
                    <a:pt x="5729796" y="2413856"/>
                    <a:pt x="5700586" y="2443066"/>
                    <a:pt x="5665026" y="2443066"/>
                  </a:cubicBezTo>
                  <a:lnTo>
                    <a:pt x="124460" y="2443066"/>
                  </a:lnTo>
                  <a:cubicBezTo>
                    <a:pt x="88900" y="2443066"/>
                    <a:pt x="59690" y="2413856"/>
                    <a:pt x="59690" y="2378296"/>
                  </a:cubicBezTo>
                  <a:lnTo>
                    <a:pt x="59690" y="124460"/>
                  </a:lnTo>
                  <a:cubicBezTo>
                    <a:pt x="59690" y="88900"/>
                    <a:pt x="88900" y="59690"/>
                    <a:pt x="124460" y="59690"/>
                  </a:cubicBezTo>
                  <a:lnTo>
                    <a:pt x="5665026" y="59690"/>
                  </a:lnTo>
                  <a:moveTo>
                    <a:pt x="5665026" y="0"/>
                  </a:moveTo>
                  <a:lnTo>
                    <a:pt x="124460" y="0"/>
                  </a:lnTo>
                  <a:cubicBezTo>
                    <a:pt x="55880" y="0"/>
                    <a:pt x="0" y="55880"/>
                    <a:pt x="0" y="124460"/>
                  </a:cubicBezTo>
                  <a:lnTo>
                    <a:pt x="0" y="2378296"/>
                  </a:lnTo>
                  <a:cubicBezTo>
                    <a:pt x="0" y="2446876"/>
                    <a:pt x="55880" y="2502756"/>
                    <a:pt x="124460" y="2502756"/>
                  </a:cubicBezTo>
                  <a:lnTo>
                    <a:pt x="5665026" y="2502756"/>
                  </a:lnTo>
                  <a:cubicBezTo>
                    <a:pt x="5733606" y="2502756"/>
                    <a:pt x="5789486" y="2446876"/>
                    <a:pt x="5789486" y="2378296"/>
                  </a:cubicBezTo>
                  <a:lnTo>
                    <a:pt x="5789486" y="124460"/>
                  </a:lnTo>
                  <a:cubicBezTo>
                    <a:pt x="5789486" y="55880"/>
                    <a:pt x="5733606" y="0"/>
                    <a:pt x="5665026" y="0"/>
                  </a:cubicBezTo>
                  <a:close/>
                </a:path>
              </a:pathLst>
            </a:custGeom>
            <a:solidFill>
              <a:srgbClr val="3A352E"/>
            </a:solidFill>
          </p:spPr>
        </p:sp>
      </p:grpSp>
      <p:sp>
        <p:nvSpPr>
          <p:cNvPr name="TextBox 16" id="16"/>
          <p:cNvSpPr txBox="true"/>
          <p:nvPr/>
        </p:nvSpPr>
        <p:spPr>
          <a:xfrm rot="0">
            <a:off x="1538393" y="1197099"/>
            <a:ext cx="4727822" cy="53976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Performance Enhancement</a:t>
            </a:r>
          </a:p>
        </p:txBody>
      </p:sp>
      <p:sp>
        <p:nvSpPr>
          <p:cNvPr name="TextBox 17" id="17"/>
          <p:cNvSpPr txBox="true"/>
          <p:nvPr/>
        </p:nvSpPr>
        <p:spPr>
          <a:xfrm rot="0">
            <a:off x="1127913" y="2380113"/>
            <a:ext cx="5510681" cy="2471751"/>
          </a:xfrm>
          <a:prstGeom prst="rect">
            <a:avLst/>
          </a:prstGeom>
        </p:spPr>
        <p:txBody>
          <a:bodyPr anchor="t" rtlCol="false" tIns="0" lIns="0" bIns="0" rIns="0">
            <a:spAutoFit/>
          </a:bodyPr>
          <a:lstStyle/>
          <a:p>
            <a:pPr algn="ctr">
              <a:lnSpc>
                <a:spcPts val="3936"/>
              </a:lnSpc>
            </a:pPr>
            <a:r>
              <a:rPr lang="en-US" sz="2811">
                <a:solidFill>
                  <a:srgbClr val="000000"/>
                </a:solidFill>
                <a:latin typeface="Blinker"/>
              </a:rPr>
              <a:t>Dengan ReactJS, pengguna tidak menulis langsung ke DOM, tetapi ke DOM virtual sehingga menghasilkan kinerja yang lebih lancar dan lebih cepat. </a:t>
            </a:r>
          </a:p>
        </p:txBody>
      </p:sp>
      <p:sp>
        <p:nvSpPr>
          <p:cNvPr name="TextBox 18" id="18"/>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13</a:t>
            </a:r>
          </a:p>
        </p:txBody>
      </p:sp>
      <p:grpSp>
        <p:nvGrpSpPr>
          <p:cNvPr name="Group 19" id="19"/>
          <p:cNvGrpSpPr/>
          <p:nvPr/>
        </p:nvGrpSpPr>
        <p:grpSpPr>
          <a:xfrm rot="0">
            <a:off x="779024" y="6391753"/>
            <a:ext cx="6208458" cy="2683875"/>
            <a:chOff x="0" y="0"/>
            <a:chExt cx="5789486" cy="2502756"/>
          </a:xfrm>
        </p:grpSpPr>
        <p:sp>
          <p:nvSpPr>
            <p:cNvPr name="Freeform 20" id="20"/>
            <p:cNvSpPr/>
            <p:nvPr/>
          </p:nvSpPr>
          <p:spPr>
            <a:xfrm>
              <a:off x="0" y="0"/>
              <a:ext cx="5789486" cy="2502756"/>
            </a:xfrm>
            <a:custGeom>
              <a:avLst/>
              <a:gdLst/>
              <a:ahLst/>
              <a:cxnLst/>
              <a:rect r="r" b="b" t="t" l="l"/>
              <a:pathLst>
                <a:path h="2502756" w="5789486">
                  <a:moveTo>
                    <a:pt x="5665026" y="59690"/>
                  </a:moveTo>
                  <a:cubicBezTo>
                    <a:pt x="5700586" y="59690"/>
                    <a:pt x="5729796" y="88900"/>
                    <a:pt x="5729796" y="124460"/>
                  </a:cubicBezTo>
                  <a:lnTo>
                    <a:pt x="5729796" y="2378296"/>
                  </a:lnTo>
                  <a:cubicBezTo>
                    <a:pt x="5729796" y="2413856"/>
                    <a:pt x="5700586" y="2443066"/>
                    <a:pt x="5665026" y="2443066"/>
                  </a:cubicBezTo>
                  <a:lnTo>
                    <a:pt x="124460" y="2443066"/>
                  </a:lnTo>
                  <a:cubicBezTo>
                    <a:pt x="88900" y="2443066"/>
                    <a:pt x="59690" y="2413856"/>
                    <a:pt x="59690" y="2378296"/>
                  </a:cubicBezTo>
                  <a:lnTo>
                    <a:pt x="59690" y="124460"/>
                  </a:lnTo>
                  <a:cubicBezTo>
                    <a:pt x="59690" y="88900"/>
                    <a:pt x="88900" y="59690"/>
                    <a:pt x="124460" y="59690"/>
                  </a:cubicBezTo>
                  <a:lnTo>
                    <a:pt x="5665026" y="59690"/>
                  </a:lnTo>
                  <a:moveTo>
                    <a:pt x="5665026" y="0"/>
                  </a:moveTo>
                  <a:lnTo>
                    <a:pt x="124460" y="0"/>
                  </a:lnTo>
                  <a:cubicBezTo>
                    <a:pt x="55880" y="0"/>
                    <a:pt x="0" y="55880"/>
                    <a:pt x="0" y="124460"/>
                  </a:cubicBezTo>
                  <a:lnTo>
                    <a:pt x="0" y="2378296"/>
                  </a:lnTo>
                  <a:cubicBezTo>
                    <a:pt x="0" y="2446876"/>
                    <a:pt x="55880" y="2502756"/>
                    <a:pt x="124460" y="2502756"/>
                  </a:cubicBezTo>
                  <a:lnTo>
                    <a:pt x="5665026" y="2502756"/>
                  </a:lnTo>
                  <a:cubicBezTo>
                    <a:pt x="5733606" y="2502756"/>
                    <a:pt x="5789486" y="2446876"/>
                    <a:pt x="5789486" y="2378296"/>
                  </a:cubicBezTo>
                  <a:lnTo>
                    <a:pt x="5789486" y="124460"/>
                  </a:lnTo>
                  <a:cubicBezTo>
                    <a:pt x="5789486" y="55880"/>
                    <a:pt x="5733606" y="0"/>
                    <a:pt x="5665026" y="0"/>
                  </a:cubicBezTo>
                  <a:close/>
                </a:path>
              </a:pathLst>
            </a:custGeom>
            <a:solidFill>
              <a:srgbClr val="3A352E"/>
            </a:solidFill>
          </p:spPr>
        </p:sp>
      </p:grpSp>
      <p:sp>
        <p:nvSpPr>
          <p:cNvPr name="TextBox 21" id="21"/>
          <p:cNvSpPr txBox="true"/>
          <p:nvPr/>
        </p:nvSpPr>
        <p:spPr>
          <a:xfrm rot="0">
            <a:off x="1887095" y="5432889"/>
            <a:ext cx="3540824" cy="53976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SEO Friendly</a:t>
            </a:r>
          </a:p>
        </p:txBody>
      </p:sp>
      <p:sp>
        <p:nvSpPr>
          <p:cNvPr name="TextBox 22" id="22"/>
          <p:cNvSpPr txBox="true"/>
          <p:nvPr/>
        </p:nvSpPr>
        <p:spPr>
          <a:xfrm rot="0">
            <a:off x="1028700" y="6712127"/>
            <a:ext cx="5510681" cy="1976451"/>
          </a:xfrm>
          <a:prstGeom prst="rect">
            <a:avLst/>
          </a:prstGeom>
        </p:spPr>
        <p:txBody>
          <a:bodyPr anchor="t" rtlCol="false" tIns="0" lIns="0" bIns="0" rIns="0">
            <a:spAutoFit/>
          </a:bodyPr>
          <a:lstStyle/>
          <a:p>
            <a:pPr algn="ctr">
              <a:lnSpc>
                <a:spcPts val="3936"/>
              </a:lnSpc>
            </a:pPr>
            <a:r>
              <a:rPr lang="en-US" sz="2811">
                <a:solidFill>
                  <a:srgbClr val="000000"/>
                </a:solidFill>
                <a:latin typeface="Blinker"/>
              </a:rPr>
              <a:t>Aplikasi ReactJS dapat berjalan di server yang membuat navigasi di berbagai mesin pencari menjadi mudah. </a:t>
            </a:r>
          </a:p>
        </p:txBody>
      </p:sp>
      <p:grpSp>
        <p:nvGrpSpPr>
          <p:cNvPr name="Group 23" id="23"/>
          <p:cNvGrpSpPr/>
          <p:nvPr/>
        </p:nvGrpSpPr>
        <p:grpSpPr>
          <a:xfrm rot="0">
            <a:off x="7358274" y="2253714"/>
            <a:ext cx="6208458" cy="2683875"/>
            <a:chOff x="0" y="0"/>
            <a:chExt cx="5789486" cy="2502756"/>
          </a:xfrm>
        </p:grpSpPr>
        <p:sp>
          <p:nvSpPr>
            <p:cNvPr name="Freeform 24" id="24"/>
            <p:cNvSpPr/>
            <p:nvPr/>
          </p:nvSpPr>
          <p:spPr>
            <a:xfrm>
              <a:off x="0" y="0"/>
              <a:ext cx="5789486" cy="2502756"/>
            </a:xfrm>
            <a:custGeom>
              <a:avLst/>
              <a:gdLst/>
              <a:ahLst/>
              <a:cxnLst/>
              <a:rect r="r" b="b" t="t" l="l"/>
              <a:pathLst>
                <a:path h="2502756" w="5789486">
                  <a:moveTo>
                    <a:pt x="5665026" y="59690"/>
                  </a:moveTo>
                  <a:cubicBezTo>
                    <a:pt x="5700586" y="59690"/>
                    <a:pt x="5729796" y="88900"/>
                    <a:pt x="5729796" y="124460"/>
                  </a:cubicBezTo>
                  <a:lnTo>
                    <a:pt x="5729796" y="2378296"/>
                  </a:lnTo>
                  <a:cubicBezTo>
                    <a:pt x="5729796" y="2413856"/>
                    <a:pt x="5700586" y="2443066"/>
                    <a:pt x="5665026" y="2443066"/>
                  </a:cubicBezTo>
                  <a:lnTo>
                    <a:pt x="124460" y="2443066"/>
                  </a:lnTo>
                  <a:cubicBezTo>
                    <a:pt x="88900" y="2443066"/>
                    <a:pt x="59690" y="2413856"/>
                    <a:pt x="59690" y="2378296"/>
                  </a:cubicBezTo>
                  <a:lnTo>
                    <a:pt x="59690" y="124460"/>
                  </a:lnTo>
                  <a:cubicBezTo>
                    <a:pt x="59690" y="88900"/>
                    <a:pt x="88900" y="59690"/>
                    <a:pt x="124460" y="59690"/>
                  </a:cubicBezTo>
                  <a:lnTo>
                    <a:pt x="5665026" y="59690"/>
                  </a:lnTo>
                  <a:moveTo>
                    <a:pt x="5665026" y="0"/>
                  </a:moveTo>
                  <a:lnTo>
                    <a:pt x="124460" y="0"/>
                  </a:lnTo>
                  <a:cubicBezTo>
                    <a:pt x="55880" y="0"/>
                    <a:pt x="0" y="55880"/>
                    <a:pt x="0" y="124460"/>
                  </a:cubicBezTo>
                  <a:lnTo>
                    <a:pt x="0" y="2378296"/>
                  </a:lnTo>
                  <a:cubicBezTo>
                    <a:pt x="0" y="2446876"/>
                    <a:pt x="55880" y="2502756"/>
                    <a:pt x="124460" y="2502756"/>
                  </a:cubicBezTo>
                  <a:lnTo>
                    <a:pt x="5665026" y="2502756"/>
                  </a:lnTo>
                  <a:cubicBezTo>
                    <a:pt x="5733606" y="2502756"/>
                    <a:pt x="5789486" y="2446876"/>
                    <a:pt x="5789486" y="2378296"/>
                  </a:cubicBezTo>
                  <a:lnTo>
                    <a:pt x="5789486" y="124460"/>
                  </a:lnTo>
                  <a:cubicBezTo>
                    <a:pt x="5789486" y="55880"/>
                    <a:pt x="5733606" y="0"/>
                    <a:pt x="5665026" y="0"/>
                  </a:cubicBezTo>
                  <a:close/>
                </a:path>
              </a:pathLst>
            </a:custGeom>
            <a:solidFill>
              <a:srgbClr val="3A352E"/>
            </a:solidFill>
          </p:spPr>
        </p:sp>
      </p:grpSp>
      <p:sp>
        <p:nvSpPr>
          <p:cNvPr name="TextBox 25" id="25"/>
          <p:cNvSpPr txBox="true"/>
          <p:nvPr/>
        </p:nvSpPr>
        <p:spPr>
          <a:xfrm rot="0">
            <a:off x="8312500" y="1142450"/>
            <a:ext cx="4300006" cy="53976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Support of Handy Tools:</a:t>
            </a:r>
          </a:p>
        </p:txBody>
      </p:sp>
      <p:sp>
        <p:nvSpPr>
          <p:cNvPr name="TextBox 26" id="26"/>
          <p:cNvSpPr txBox="true"/>
          <p:nvPr/>
        </p:nvSpPr>
        <p:spPr>
          <a:xfrm rot="0">
            <a:off x="7712267" y="2484505"/>
            <a:ext cx="5510681" cy="1976451"/>
          </a:xfrm>
          <a:prstGeom prst="rect">
            <a:avLst/>
          </a:prstGeom>
        </p:spPr>
        <p:txBody>
          <a:bodyPr anchor="t" rtlCol="false" tIns="0" lIns="0" bIns="0" rIns="0">
            <a:spAutoFit/>
          </a:bodyPr>
          <a:lstStyle/>
          <a:p>
            <a:pPr algn="ctr">
              <a:lnSpc>
                <a:spcPts val="3936"/>
              </a:lnSpc>
            </a:pPr>
            <a:r>
              <a:rPr lang="en-US" sz="2811">
                <a:solidFill>
                  <a:srgbClr val="000000"/>
                </a:solidFill>
                <a:latin typeface="Blinker"/>
              </a:rPr>
              <a:t>Kehadiran seperangkat alat yang berguna di ReactJS membuat tugas para pengembang dapat dimengerti dan lebih mudah.</a:t>
            </a:r>
          </a:p>
        </p:txBody>
      </p:sp>
      <p:grpSp>
        <p:nvGrpSpPr>
          <p:cNvPr name="Group 27" id="27"/>
          <p:cNvGrpSpPr/>
          <p:nvPr/>
        </p:nvGrpSpPr>
        <p:grpSpPr>
          <a:xfrm rot="0">
            <a:off x="7339224" y="6391753"/>
            <a:ext cx="6208458" cy="2683875"/>
            <a:chOff x="0" y="0"/>
            <a:chExt cx="5789486" cy="2502756"/>
          </a:xfrm>
        </p:grpSpPr>
        <p:sp>
          <p:nvSpPr>
            <p:cNvPr name="Freeform 28" id="28"/>
            <p:cNvSpPr/>
            <p:nvPr/>
          </p:nvSpPr>
          <p:spPr>
            <a:xfrm>
              <a:off x="0" y="0"/>
              <a:ext cx="5789486" cy="2502756"/>
            </a:xfrm>
            <a:custGeom>
              <a:avLst/>
              <a:gdLst/>
              <a:ahLst/>
              <a:cxnLst/>
              <a:rect r="r" b="b" t="t" l="l"/>
              <a:pathLst>
                <a:path h="2502756" w="5789486">
                  <a:moveTo>
                    <a:pt x="5665026" y="59690"/>
                  </a:moveTo>
                  <a:cubicBezTo>
                    <a:pt x="5700586" y="59690"/>
                    <a:pt x="5729796" y="88900"/>
                    <a:pt x="5729796" y="124460"/>
                  </a:cubicBezTo>
                  <a:lnTo>
                    <a:pt x="5729796" y="2378296"/>
                  </a:lnTo>
                  <a:cubicBezTo>
                    <a:pt x="5729796" y="2413856"/>
                    <a:pt x="5700586" y="2443066"/>
                    <a:pt x="5665026" y="2443066"/>
                  </a:cubicBezTo>
                  <a:lnTo>
                    <a:pt x="124460" y="2443066"/>
                  </a:lnTo>
                  <a:cubicBezTo>
                    <a:pt x="88900" y="2443066"/>
                    <a:pt x="59690" y="2413856"/>
                    <a:pt x="59690" y="2378296"/>
                  </a:cubicBezTo>
                  <a:lnTo>
                    <a:pt x="59690" y="124460"/>
                  </a:lnTo>
                  <a:cubicBezTo>
                    <a:pt x="59690" y="88900"/>
                    <a:pt x="88900" y="59690"/>
                    <a:pt x="124460" y="59690"/>
                  </a:cubicBezTo>
                  <a:lnTo>
                    <a:pt x="5665026" y="59690"/>
                  </a:lnTo>
                  <a:moveTo>
                    <a:pt x="5665026" y="0"/>
                  </a:moveTo>
                  <a:lnTo>
                    <a:pt x="124460" y="0"/>
                  </a:lnTo>
                  <a:cubicBezTo>
                    <a:pt x="55880" y="0"/>
                    <a:pt x="0" y="55880"/>
                    <a:pt x="0" y="124460"/>
                  </a:cubicBezTo>
                  <a:lnTo>
                    <a:pt x="0" y="2378296"/>
                  </a:lnTo>
                  <a:cubicBezTo>
                    <a:pt x="0" y="2446876"/>
                    <a:pt x="55880" y="2502756"/>
                    <a:pt x="124460" y="2502756"/>
                  </a:cubicBezTo>
                  <a:lnTo>
                    <a:pt x="5665026" y="2502756"/>
                  </a:lnTo>
                  <a:cubicBezTo>
                    <a:pt x="5733606" y="2502756"/>
                    <a:pt x="5789486" y="2446876"/>
                    <a:pt x="5789486" y="2378296"/>
                  </a:cubicBezTo>
                  <a:lnTo>
                    <a:pt x="5789486" y="124460"/>
                  </a:lnTo>
                  <a:cubicBezTo>
                    <a:pt x="5789486" y="55880"/>
                    <a:pt x="5733606" y="0"/>
                    <a:pt x="5665026" y="0"/>
                  </a:cubicBezTo>
                  <a:close/>
                </a:path>
              </a:pathLst>
            </a:custGeom>
            <a:solidFill>
              <a:srgbClr val="3A352E"/>
            </a:solidFill>
          </p:spPr>
        </p:sp>
      </p:grpSp>
      <p:sp>
        <p:nvSpPr>
          <p:cNvPr name="TextBox 29" id="29"/>
          <p:cNvSpPr txBox="true"/>
          <p:nvPr/>
        </p:nvSpPr>
        <p:spPr>
          <a:xfrm rot="0">
            <a:off x="8015658" y="5432889"/>
            <a:ext cx="4855591" cy="53976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Having JavaScript Library</a:t>
            </a:r>
          </a:p>
        </p:txBody>
      </p:sp>
      <p:sp>
        <p:nvSpPr>
          <p:cNvPr name="TextBox 30" id="30"/>
          <p:cNvSpPr txBox="true"/>
          <p:nvPr/>
        </p:nvSpPr>
        <p:spPr>
          <a:xfrm rot="0">
            <a:off x="7688113" y="6712127"/>
            <a:ext cx="5510681" cy="1976451"/>
          </a:xfrm>
          <a:prstGeom prst="rect">
            <a:avLst/>
          </a:prstGeom>
        </p:spPr>
        <p:txBody>
          <a:bodyPr anchor="t" rtlCol="false" tIns="0" lIns="0" bIns="0" rIns="0">
            <a:spAutoFit/>
          </a:bodyPr>
          <a:lstStyle/>
          <a:p>
            <a:pPr algn="ctr">
              <a:lnSpc>
                <a:spcPts val="3936"/>
              </a:lnSpc>
            </a:pPr>
            <a:r>
              <a:rPr lang="en-US" sz="2811">
                <a:solidFill>
                  <a:srgbClr val="000000"/>
                </a:solidFill>
                <a:latin typeface="Blinker"/>
              </a:rPr>
              <a:t>ReactJS menawarkan pustaka JavaScript yang sangat kaya sehingga memberikan lebih banyak fleksibilitas kepada pengembang.</a:t>
            </a:r>
          </a:p>
        </p:txBody>
      </p:sp>
      <p:grpSp>
        <p:nvGrpSpPr>
          <p:cNvPr name="Group 31" id="31"/>
          <p:cNvGrpSpPr/>
          <p:nvPr/>
        </p:nvGrpSpPr>
        <p:grpSpPr>
          <a:xfrm rot="0">
            <a:off x="13890582" y="4178843"/>
            <a:ext cx="3944728" cy="3923148"/>
            <a:chOff x="0" y="0"/>
            <a:chExt cx="3678522" cy="3658399"/>
          </a:xfrm>
        </p:grpSpPr>
        <p:sp>
          <p:nvSpPr>
            <p:cNvPr name="Freeform 32" id="32"/>
            <p:cNvSpPr/>
            <p:nvPr/>
          </p:nvSpPr>
          <p:spPr>
            <a:xfrm>
              <a:off x="0" y="0"/>
              <a:ext cx="3678522" cy="3658399"/>
            </a:xfrm>
            <a:custGeom>
              <a:avLst/>
              <a:gdLst/>
              <a:ahLst/>
              <a:cxnLst/>
              <a:rect r="r" b="b" t="t" l="l"/>
              <a:pathLst>
                <a:path h="3658399" w="3678522">
                  <a:moveTo>
                    <a:pt x="3554061" y="59690"/>
                  </a:moveTo>
                  <a:cubicBezTo>
                    <a:pt x="3589622" y="59690"/>
                    <a:pt x="3618831" y="88900"/>
                    <a:pt x="3618831" y="124460"/>
                  </a:cubicBezTo>
                  <a:lnTo>
                    <a:pt x="3618831" y="3533939"/>
                  </a:lnTo>
                  <a:cubicBezTo>
                    <a:pt x="3618831" y="3569499"/>
                    <a:pt x="3589622" y="3598709"/>
                    <a:pt x="3554061" y="3598709"/>
                  </a:cubicBezTo>
                  <a:lnTo>
                    <a:pt x="124460" y="3598709"/>
                  </a:lnTo>
                  <a:cubicBezTo>
                    <a:pt x="88900" y="3598709"/>
                    <a:pt x="59690" y="3569499"/>
                    <a:pt x="59690" y="3533939"/>
                  </a:cubicBezTo>
                  <a:lnTo>
                    <a:pt x="59690" y="124460"/>
                  </a:lnTo>
                  <a:cubicBezTo>
                    <a:pt x="59690" y="88900"/>
                    <a:pt x="88900" y="59690"/>
                    <a:pt x="124460" y="59690"/>
                  </a:cubicBezTo>
                  <a:lnTo>
                    <a:pt x="3554061" y="59690"/>
                  </a:lnTo>
                  <a:moveTo>
                    <a:pt x="3554061" y="0"/>
                  </a:moveTo>
                  <a:lnTo>
                    <a:pt x="124460" y="0"/>
                  </a:lnTo>
                  <a:cubicBezTo>
                    <a:pt x="55880" y="0"/>
                    <a:pt x="0" y="55880"/>
                    <a:pt x="0" y="124460"/>
                  </a:cubicBezTo>
                  <a:lnTo>
                    <a:pt x="0" y="3533939"/>
                  </a:lnTo>
                  <a:cubicBezTo>
                    <a:pt x="0" y="3602519"/>
                    <a:pt x="55880" y="3658399"/>
                    <a:pt x="124460" y="3658399"/>
                  </a:cubicBezTo>
                  <a:lnTo>
                    <a:pt x="3554062" y="3658399"/>
                  </a:lnTo>
                  <a:cubicBezTo>
                    <a:pt x="3622642" y="3658399"/>
                    <a:pt x="3678522" y="3602519"/>
                    <a:pt x="3678522" y="3533939"/>
                  </a:cubicBezTo>
                  <a:lnTo>
                    <a:pt x="3678522" y="124460"/>
                  </a:lnTo>
                  <a:cubicBezTo>
                    <a:pt x="3678522" y="55880"/>
                    <a:pt x="3622642" y="0"/>
                    <a:pt x="3554061" y="0"/>
                  </a:cubicBezTo>
                  <a:close/>
                </a:path>
              </a:pathLst>
            </a:custGeom>
            <a:solidFill>
              <a:srgbClr val="3A352E"/>
            </a:solidFill>
          </p:spPr>
        </p:sp>
      </p:grpSp>
      <p:sp>
        <p:nvSpPr>
          <p:cNvPr name="TextBox 33" id="33"/>
          <p:cNvSpPr txBox="true"/>
          <p:nvPr/>
        </p:nvSpPr>
        <p:spPr>
          <a:xfrm rot="0">
            <a:off x="14092534" y="2664822"/>
            <a:ext cx="3540824" cy="109221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EasScope for Testing the Codes</a:t>
            </a:r>
          </a:p>
        </p:txBody>
      </p:sp>
      <p:sp>
        <p:nvSpPr>
          <p:cNvPr name="TextBox 34" id="34"/>
          <p:cNvSpPr txBox="true"/>
          <p:nvPr/>
        </p:nvSpPr>
        <p:spPr>
          <a:xfrm rot="0">
            <a:off x="14467160" y="4789165"/>
            <a:ext cx="2791572" cy="2471751"/>
          </a:xfrm>
          <a:prstGeom prst="rect">
            <a:avLst/>
          </a:prstGeom>
        </p:spPr>
        <p:txBody>
          <a:bodyPr anchor="t" rtlCol="false" tIns="0" lIns="0" bIns="0" rIns="0">
            <a:spAutoFit/>
          </a:bodyPr>
          <a:lstStyle/>
          <a:p>
            <a:pPr algn="ctr">
              <a:lnSpc>
                <a:spcPts val="3936"/>
              </a:lnSpc>
            </a:pPr>
            <a:r>
              <a:rPr lang="en-US" sz="2811">
                <a:solidFill>
                  <a:srgbClr val="000000"/>
                </a:solidFill>
                <a:latin typeface="Blinker"/>
              </a:rPr>
              <a:t>Dengan bantuan  native tools, aplikasi ReactJS sangat mudah untuk diuji.</a:t>
            </a:r>
          </a:p>
        </p:txBody>
      </p:sp>
      <p:grpSp>
        <p:nvGrpSpPr>
          <p:cNvPr name="Group 35" id="35"/>
          <p:cNvGrpSpPr/>
          <p:nvPr/>
        </p:nvGrpSpPr>
        <p:grpSpPr>
          <a:xfrm rot="0">
            <a:off x="0" y="-112719"/>
            <a:ext cx="568905" cy="830036"/>
            <a:chOff x="0" y="0"/>
            <a:chExt cx="149835" cy="218610"/>
          </a:xfrm>
        </p:grpSpPr>
        <p:sp>
          <p:nvSpPr>
            <p:cNvPr name="Freeform 36" id="36"/>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38" id="38"/>
          <p:cNvSpPr txBox="true"/>
          <p:nvPr/>
        </p:nvSpPr>
        <p:spPr>
          <a:xfrm rot="0">
            <a:off x="1028700" y="209660"/>
            <a:ext cx="3431643"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Kelompok 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68905" cy="830036"/>
            <a:chOff x="0" y="0"/>
            <a:chExt cx="149835" cy="218610"/>
          </a:xfrm>
        </p:grpSpPr>
        <p:sp>
          <p:nvSpPr>
            <p:cNvPr name="Freeform 6" id="6"/>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1028700"/>
            <a:ext cx="12961057" cy="1316891"/>
            <a:chOff x="0" y="0"/>
            <a:chExt cx="3413612" cy="346836"/>
          </a:xfrm>
        </p:grpSpPr>
        <p:sp>
          <p:nvSpPr>
            <p:cNvPr name="Freeform 9" id="9"/>
            <p:cNvSpPr/>
            <p:nvPr/>
          </p:nvSpPr>
          <p:spPr>
            <a:xfrm>
              <a:off x="0" y="0"/>
              <a:ext cx="3413612" cy="346836"/>
            </a:xfrm>
            <a:custGeom>
              <a:avLst/>
              <a:gdLst/>
              <a:ahLst/>
              <a:cxnLst/>
              <a:rect r="r" b="b" t="t" l="l"/>
              <a:pathLst>
                <a:path h="346836" w="3413612">
                  <a:moveTo>
                    <a:pt x="0" y="0"/>
                  </a:moveTo>
                  <a:lnTo>
                    <a:pt x="3413612" y="0"/>
                  </a:lnTo>
                  <a:lnTo>
                    <a:pt x="3413612" y="346836"/>
                  </a:lnTo>
                  <a:lnTo>
                    <a:pt x="0" y="346836"/>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57886" y="9772650"/>
            <a:ext cx="1444909" cy="606658"/>
            <a:chOff x="0" y="0"/>
            <a:chExt cx="380552" cy="159778"/>
          </a:xfrm>
        </p:grpSpPr>
        <p:sp>
          <p:nvSpPr>
            <p:cNvPr name="Freeform 12" id="12"/>
            <p:cNvSpPr/>
            <p:nvPr/>
          </p:nvSpPr>
          <p:spPr>
            <a:xfrm>
              <a:off x="0" y="0"/>
              <a:ext cx="380552" cy="159778"/>
            </a:xfrm>
            <a:custGeom>
              <a:avLst/>
              <a:gdLst/>
              <a:ahLst/>
              <a:cxnLst/>
              <a:rect r="r" b="b" t="t" l="l"/>
              <a:pathLst>
                <a:path h="159778" w="380552">
                  <a:moveTo>
                    <a:pt x="0" y="0"/>
                  </a:moveTo>
                  <a:lnTo>
                    <a:pt x="380552" y="0"/>
                  </a:lnTo>
                  <a:lnTo>
                    <a:pt x="380552" y="159778"/>
                  </a:lnTo>
                  <a:lnTo>
                    <a:pt x="0" y="159778"/>
                  </a:lnTo>
                  <a:close/>
                </a:path>
              </a:pathLst>
            </a:custGeom>
            <a:solidFill>
              <a:srgbClr val="B29E84"/>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416073" y="9772650"/>
            <a:ext cx="1484219" cy="606658"/>
            <a:chOff x="0" y="0"/>
            <a:chExt cx="390905" cy="159778"/>
          </a:xfrm>
        </p:grpSpPr>
        <p:sp>
          <p:nvSpPr>
            <p:cNvPr name="Freeform 15" id="15"/>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253439"/>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57886" y="4831729"/>
            <a:ext cx="7026410" cy="4558451"/>
            <a:chOff x="0" y="0"/>
            <a:chExt cx="6552240" cy="4250828"/>
          </a:xfrm>
        </p:grpSpPr>
        <p:sp>
          <p:nvSpPr>
            <p:cNvPr name="Freeform 18" id="18"/>
            <p:cNvSpPr/>
            <p:nvPr/>
          </p:nvSpPr>
          <p:spPr>
            <a:xfrm>
              <a:off x="0" y="0"/>
              <a:ext cx="6552240" cy="4250828"/>
            </a:xfrm>
            <a:custGeom>
              <a:avLst/>
              <a:gdLst/>
              <a:ahLst/>
              <a:cxnLst/>
              <a:rect r="r" b="b" t="t" l="l"/>
              <a:pathLst>
                <a:path h="4250828" w="6552240">
                  <a:moveTo>
                    <a:pt x="6427780" y="59690"/>
                  </a:moveTo>
                  <a:cubicBezTo>
                    <a:pt x="6463340" y="59690"/>
                    <a:pt x="6492550" y="88900"/>
                    <a:pt x="6492550" y="124460"/>
                  </a:cubicBezTo>
                  <a:lnTo>
                    <a:pt x="6492550" y="4126368"/>
                  </a:lnTo>
                  <a:cubicBezTo>
                    <a:pt x="6492550" y="4161928"/>
                    <a:pt x="6463340" y="4191138"/>
                    <a:pt x="6427780" y="4191138"/>
                  </a:cubicBezTo>
                  <a:lnTo>
                    <a:pt x="124460" y="4191138"/>
                  </a:lnTo>
                  <a:cubicBezTo>
                    <a:pt x="88900" y="4191138"/>
                    <a:pt x="59690" y="4161928"/>
                    <a:pt x="59690" y="4126368"/>
                  </a:cubicBezTo>
                  <a:lnTo>
                    <a:pt x="59690" y="124460"/>
                  </a:lnTo>
                  <a:cubicBezTo>
                    <a:pt x="59690" y="88900"/>
                    <a:pt x="88900" y="59690"/>
                    <a:pt x="124460" y="59690"/>
                  </a:cubicBezTo>
                  <a:lnTo>
                    <a:pt x="6427780" y="59690"/>
                  </a:lnTo>
                  <a:moveTo>
                    <a:pt x="6427780" y="0"/>
                  </a:moveTo>
                  <a:lnTo>
                    <a:pt x="124460" y="0"/>
                  </a:lnTo>
                  <a:cubicBezTo>
                    <a:pt x="55880" y="0"/>
                    <a:pt x="0" y="55880"/>
                    <a:pt x="0" y="124460"/>
                  </a:cubicBezTo>
                  <a:lnTo>
                    <a:pt x="0" y="4126368"/>
                  </a:lnTo>
                  <a:cubicBezTo>
                    <a:pt x="0" y="4194948"/>
                    <a:pt x="55880" y="4250828"/>
                    <a:pt x="124460" y="4250828"/>
                  </a:cubicBezTo>
                  <a:lnTo>
                    <a:pt x="6427780" y="4250828"/>
                  </a:lnTo>
                  <a:cubicBezTo>
                    <a:pt x="6496360" y="4250828"/>
                    <a:pt x="6552240" y="4194948"/>
                    <a:pt x="6552240" y="4126368"/>
                  </a:cubicBezTo>
                  <a:lnTo>
                    <a:pt x="6552240" y="124460"/>
                  </a:lnTo>
                  <a:cubicBezTo>
                    <a:pt x="6552240" y="55880"/>
                    <a:pt x="6496360" y="0"/>
                    <a:pt x="6427780" y="0"/>
                  </a:cubicBezTo>
                  <a:close/>
                </a:path>
              </a:pathLst>
            </a:custGeom>
            <a:solidFill>
              <a:srgbClr val="3A352E"/>
            </a:solidFill>
          </p:spPr>
        </p:sp>
      </p:grpSp>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234929" y="3010499"/>
            <a:ext cx="1272325" cy="1062391"/>
          </a:xfrm>
          <a:prstGeom prst="rect">
            <a:avLst/>
          </a:prstGeom>
        </p:spPr>
      </p:pic>
      <p:grpSp>
        <p:nvGrpSpPr>
          <p:cNvPr name="Group 20" id="20"/>
          <p:cNvGrpSpPr/>
          <p:nvPr/>
        </p:nvGrpSpPr>
        <p:grpSpPr>
          <a:xfrm rot="0">
            <a:off x="8843753" y="4831729"/>
            <a:ext cx="6852690" cy="4558451"/>
            <a:chOff x="0" y="0"/>
            <a:chExt cx="6390243" cy="4250828"/>
          </a:xfrm>
        </p:grpSpPr>
        <p:sp>
          <p:nvSpPr>
            <p:cNvPr name="Freeform 21" id="21"/>
            <p:cNvSpPr/>
            <p:nvPr/>
          </p:nvSpPr>
          <p:spPr>
            <a:xfrm>
              <a:off x="0" y="0"/>
              <a:ext cx="6390243" cy="4250828"/>
            </a:xfrm>
            <a:custGeom>
              <a:avLst/>
              <a:gdLst/>
              <a:ahLst/>
              <a:cxnLst/>
              <a:rect r="r" b="b" t="t" l="l"/>
              <a:pathLst>
                <a:path h="4250828" w="6390243">
                  <a:moveTo>
                    <a:pt x="6265783" y="59690"/>
                  </a:moveTo>
                  <a:cubicBezTo>
                    <a:pt x="6301343" y="59690"/>
                    <a:pt x="6330553" y="88900"/>
                    <a:pt x="6330553" y="124460"/>
                  </a:cubicBezTo>
                  <a:lnTo>
                    <a:pt x="6330553" y="4126368"/>
                  </a:lnTo>
                  <a:cubicBezTo>
                    <a:pt x="6330553" y="4161928"/>
                    <a:pt x="6301343" y="4191138"/>
                    <a:pt x="6265783" y="4191138"/>
                  </a:cubicBezTo>
                  <a:lnTo>
                    <a:pt x="124460" y="4191138"/>
                  </a:lnTo>
                  <a:cubicBezTo>
                    <a:pt x="88900" y="4191138"/>
                    <a:pt x="59690" y="4161928"/>
                    <a:pt x="59690" y="4126368"/>
                  </a:cubicBezTo>
                  <a:lnTo>
                    <a:pt x="59690" y="124460"/>
                  </a:lnTo>
                  <a:cubicBezTo>
                    <a:pt x="59690" y="88900"/>
                    <a:pt x="88900" y="59690"/>
                    <a:pt x="124460" y="59690"/>
                  </a:cubicBezTo>
                  <a:lnTo>
                    <a:pt x="6265783" y="59690"/>
                  </a:lnTo>
                  <a:moveTo>
                    <a:pt x="6265783" y="0"/>
                  </a:moveTo>
                  <a:lnTo>
                    <a:pt x="124460" y="0"/>
                  </a:lnTo>
                  <a:cubicBezTo>
                    <a:pt x="55880" y="0"/>
                    <a:pt x="0" y="55880"/>
                    <a:pt x="0" y="124460"/>
                  </a:cubicBezTo>
                  <a:lnTo>
                    <a:pt x="0" y="4126368"/>
                  </a:lnTo>
                  <a:cubicBezTo>
                    <a:pt x="0" y="4194948"/>
                    <a:pt x="55880" y="4250828"/>
                    <a:pt x="124460" y="4250828"/>
                  </a:cubicBezTo>
                  <a:lnTo>
                    <a:pt x="6265783" y="4250828"/>
                  </a:lnTo>
                  <a:cubicBezTo>
                    <a:pt x="6334363" y="4250828"/>
                    <a:pt x="6390243" y="4194948"/>
                    <a:pt x="6390243" y="4126368"/>
                  </a:cubicBezTo>
                  <a:lnTo>
                    <a:pt x="6390243" y="124460"/>
                  </a:lnTo>
                  <a:cubicBezTo>
                    <a:pt x="6390243" y="55880"/>
                    <a:pt x="6334363" y="0"/>
                    <a:pt x="6265783" y="0"/>
                  </a:cubicBezTo>
                  <a:close/>
                </a:path>
              </a:pathLst>
            </a:custGeom>
            <a:solidFill>
              <a:srgbClr val="3A352E"/>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18543" y="3010499"/>
            <a:ext cx="1194918" cy="1062391"/>
          </a:xfrm>
          <a:prstGeom prst="rect">
            <a:avLst/>
          </a:prstGeom>
        </p:spPr>
      </p:pic>
      <p:sp>
        <p:nvSpPr>
          <p:cNvPr name="TextBox 23" id="23"/>
          <p:cNvSpPr txBox="true"/>
          <p:nvPr/>
        </p:nvSpPr>
        <p:spPr>
          <a:xfrm rot="0">
            <a:off x="1193740" y="348343"/>
            <a:ext cx="3431643"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Kelompok 5</a:t>
            </a:r>
          </a:p>
        </p:txBody>
      </p:sp>
      <p:sp>
        <p:nvSpPr>
          <p:cNvPr name="TextBox 24" id="24"/>
          <p:cNvSpPr txBox="true"/>
          <p:nvPr/>
        </p:nvSpPr>
        <p:spPr>
          <a:xfrm rot="0">
            <a:off x="1193740" y="1271221"/>
            <a:ext cx="8931006" cy="927012"/>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Disadvantages of React</a:t>
            </a:r>
          </a:p>
        </p:txBody>
      </p:sp>
      <p:sp>
        <p:nvSpPr>
          <p:cNvPr name="TextBox 25" id="25"/>
          <p:cNvSpPr txBox="true"/>
          <p:nvPr/>
        </p:nvSpPr>
        <p:spPr>
          <a:xfrm rot="0">
            <a:off x="1809601" y="4110990"/>
            <a:ext cx="6122981" cy="539742"/>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The high pace of development</a:t>
            </a:r>
          </a:p>
        </p:txBody>
      </p:sp>
      <p:sp>
        <p:nvSpPr>
          <p:cNvPr name="TextBox 26" id="26"/>
          <p:cNvSpPr txBox="true"/>
          <p:nvPr/>
        </p:nvSpPr>
        <p:spPr>
          <a:xfrm rot="0">
            <a:off x="1750100" y="5393682"/>
            <a:ext cx="6241983" cy="3461734"/>
          </a:xfrm>
          <a:prstGeom prst="rect">
            <a:avLst/>
          </a:prstGeom>
        </p:spPr>
        <p:txBody>
          <a:bodyPr anchor="t" rtlCol="false" tIns="0" lIns="0" bIns="0" rIns="0">
            <a:spAutoFit/>
          </a:bodyPr>
          <a:lstStyle/>
          <a:p>
            <a:pPr algn="just">
              <a:lnSpc>
                <a:spcPts val="3936"/>
              </a:lnSpc>
            </a:pPr>
            <a:r>
              <a:rPr lang="en-US" sz="2811">
                <a:solidFill>
                  <a:srgbClr val="000000"/>
                </a:solidFill>
                <a:latin typeface="Blinker"/>
              </a:rPr>
              <a:t>Karena lingkungan terus berubah begitu cepat, beberapa pengembang merasa tidak nyaman untuk mempelajari kembali cara baru dalam melakukan sesuatu secara teratur. Mungkin sulit bagi mereka untuk mengadopsi semua perubahan ini dengan semua pembaruan berkelanjutan.</a:t>
            </a:r>
          </a:p>
        </p:txBody>
      </p:sp>
      <p:sp>
        <p:nvSpPr>
          <p:cNvPr name="TextBox 27" id="27"/>
          <p:cNvSpPr txBox="true"/>
          <p:nvPr/>
        </p:nvSpPr>
        <p:spPr>
          <a:xfrm rot="0">
            <a:off x="10134636" y="4149090"/>
            <a:ext cx="4362732" cy="539742"/>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Poor Documentation</a:t>
            </a:r>
          </a:p>
        </p:txBody>
      </p:sp>
      <p:sp>
        <p:nvSpPr>
          <p:cNvPr name="TextBox 28" id="28"/>
          <p:cNvSpPr txBox="true"/>
          <p:nvPr/>
        </p:nvSpPr>
        <p:spPr>
          <a:xfrm rot="0">
            <a:off x="9225614" y="5076825"/>
            <a:ext cx="6180778" cy="3956945"/>
          </a:xfrm>
          <a:prstGeom prst="rect">
            <a:avLst/>
          </a:prstGeom>
        </p:spPr>
        <p:txBody>
          <a:bodyPr anchor="t" rtlCol="false" tIns="0" lIns="0" bIns="0" rIns="0">
            <a:spAutoFit/>
          </a:bodyPr>
          <a:lstStyle/>
          <a:p>
            <a:pPr algn="just">
              <a:lnSpc>
                <a:spcPts val="3936"/>
              </a:lnSpc>
            </a:pPr>
            <a:r>
              <a:rPr lang="en-US" sz="2811">
                <a:solidFill>
                  <a:srgbClr val="000000"/>
                </a:solidFill>
                <a:latin typeface="Blinker"/>
              </a:rPr>
              <a:t>Teknologi React memperbarui dan mempercepat dengan sangat cepat sehingga tidak ada waktu untuk membuat dokumentasi yang tepat. Untuk mengatasinya, pengembang menulis instruksi mereka sendiri dengan mengembangkan rilis baru dan alat dalam proyek mereka saat ini.</a:t>
            </a:r>
          </a:p>
        </p:txBody>
      </p:sp>
      <p:sp>
        <p:nvSpPr>
          <p:cNvPr name="TextBox 29" id="29"/>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68905" cy="830036"/>
            <a:chOff x="0" y="0"/>
            <a:chExt cx="149835" cy="218610"/>
          </a:xfrm>
        </p:grpSpPr>
        <p:sp>
          <p:nvSpPr>
            <p:cNvPr name="Freeform 6" id="6"/>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1028700"/>
            <a:ext cx="12961057" cy="1316891"/>
            <a:chOff x="0" y="0"/>
            <a:chExt cx="3413612" cy="346836"/>
          </a:xfrm>
        </p:grpSpPr>
        <p:sp>
          <p:nvSpPr>
            <p:cNvPr name="Freeform 9" id="9"/>
            <p:cNvSpPr/>
            <p:nvPr/>
          </p:nvSpPr>
          <p:spPr>
            <a:xfrm>
              <a:off x="0" y="0"/>
              <a:ext cx="3413612" cy="346836"/>
            </a:xfrm>
            <a:custGeom>
              <a:avLst/>
              <a:gdLst/>
              <a:ahLst/>
              <a:cxnLst/>
              <a:rect r="r" b="b" t="t" l="l"/>
              <a:pathLst>
                <a:path h="346836" w="3413612">
                  <a:moveTo>
                    <a:pt x="0" y="0"/>
                  </a:moveTo>
                  <a:lnTo>
                    <a:pt x="3413612" y="0"/>
                  </a:lnTo>
                  <a:lnTo>
                    <a:pt x="3413612" y="346836"/>
                  </a:lnTo>
                  <a:lnTo>
                    <a:pt x="0" y="346836"/>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57886" y="9772650"/>
            <a:ext cx="1444909" cy="606658"/>
            <a:chOff x="0" y="0"/>
            <a:chExt cx="380552" cy="159778"/>
          </a:xfrm>
        </p:grpSpPr>
        <p:sp>
          <p:nvSpPr>
            <p:cNvPr name="Freeform 12" id="12"/>
            <p:cNvSpPr/>
            <p:nvPr/>
          </p:nvSpPr>
          <p:spPr>
            <a:xfrm>
              <a:off x="0" y="0"/>
              <a:ext cx="380552" cy="159778"/>
            </a:xfrm>
            <a:custGeom>
              <a:avLst/>
              <a:gdLst/>
              <a:ahLst/>
              <a:cxnLst/>
              <a:rect r="r" b="b" t="t" l="l"/>
              <a:pathLst>
                <a:path h="159778" w="380552">
                  <a:moveTo>
                    <a:pt x="0" y="0"/>
                  </a:moveTo>
                  <a:lnTo>
                    <a:pt x="380552" y="0"/>
                  </a:lnTo>
                  <a:lnTo>
                    <a:pt x="380552" y="159778"/>
                  </a:lnTo>
                  <a:lnTo>
                    <a:pt x="0" y="159778"/>
                  </a:lnTo>
                  <a:close/>
                </a:path>
              </a:pathLst>
            </a:custGeom>
            <a:solidFill>
              <a:srgbClr val="B29E84"/>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416073" y="9772650"/>
            <a:ext cx="1484219" cy="606658"/>
            <a:chOff x="0" y="0"/>
            <a:chExt cx="390905" cy="159778"/>
          </a:xfrm>
        </p:grpSpPr>
        <p:sp>
          <p:nvSpPr>
            <p:cNvPr name="Freeform 15" id="15"/>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253439"/>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57886" y="4952356"/>
            <a:ext cx="8229816" cy="4558451"/>
            <a:chOff x="0" y="0"/>
            <a:chExt cx="7674434" cy="4250828"/>
          </a:xfrm>
        </p:grpSpPr>
        <p:sp>
          <p:nvSpPr>
            <p:cNvPr name="Freeform 18" id="18"/>
            <p:cNvSpPr/>
            <p:nvPr/>
          </p:nvSpPr>
          <p:spPr>
            <a:xfrm>
              <a:off x="0" y="0"/>
              <a:ext cx="7674435" cy="4250828"/>
            </a:xfrm>
            <a:custGeom>
              <a:avLst/>
              <a:gdLst/>
              <a:ahLst/>
              <a:cxnLst/>
              <a:rect r="r" b="b" t="t" l="l"/>
              <a:pathLst>
                <a:path h="4250828" w="7674435">
                  <a:moveTo>
                    <a:pt x="7549974" y="59690"/>
                  </a:moveTo>
                  <a:cubicBezTo>
                    <a:pt x="7585535" y="59690"/>
                    <a:pt x="7614745" y="88900"/>
                    <a:pt x="7614745" y="124460"/>
                  </a:cubicBezTo>
                  <a:lnTo>
                    <a:pt x="7614745" y="4126368"/>
                  </a:lnTo>
                  <a:cubicBezTo>
                    <a:pt x="7614745" y="4161928"/>
                    <a:pt x="7585535" y="4191138"/>
                    <a:pt x="7549974" y="4191138"/>
                  </a:cubicBezTo>
                  <a:lnTo>
                    <a:pt x="124460" y="4191138"/>
                  </a:lnTo>
                  <a:cubicBezTo>
                    <a:pt x="88900" y="4191138"/>
                    <a:pt x="59690" y="4161928"/>
                    <a:pt x="59690" y="4126368"/>
                  </a:cubicBezTo>
                  <a:lnTo>
                    <a:pt x="59690" y="124460"/>
                  </a:lnTo>
                  <a:cubicBezTo>
                    <a:pt x="59690" y="88900"/>
                    <a:pt x="88900" y="59690"/>
                    <a:pt x="124460" y="59690"/>
                  </a:cubicBezTo>
                  <a:lnTo>
                    <a:pt x="7549974" y="59690"/>
                  </a:lnTo>
                  <a:moveTo>
                    <a:pt x="7549974" y="0"/>
                  </a:moveTo>
                  <a:lnTo>
                    <a:pt x="124460" y="0"/>
                  </a:lnTo>
                  <a:cubicBezTo>
                    <a:pt x="55880" y="0"/>
                    <a:pt x="0" y="55880"/>
                    <a:pt x="0" y="124460"/>
                  </a:cubicBezTo>
                  <a:lnTo>
                    <a:pt x="0" y="4126368"/>
                  </a:lnTo>
                  <a:cubicBezTo>
                    <a:pt x="0" y="4194948"/>
                    <a:pt x="55880" y="4250828"/>
                    <a:pt x="124460" y="4250828"/>
                  </a:cubicBezTo>
                  <a:lnTo>
                    <a:pt x="7549975" y="4250828"/>
                  </a:lnTo>
                  <a:cubicBezTo>
                    <a:pt x="7618554" y="4250828"/>
                    <a:pt x="7674435" y="4194948"/>
                    <a:pt x="7674435" y="4126368"/>
                  </a:cubicBezTo>
                  <a:lnTo>
                    <a:pt x="7674435" y="124460"/>
                  </a:lnTo>
                  <a:cubicBezTo>
                    <a:pt x="7674435" y="55880"/>
                    <a:pt x="7618554" y="0"/>
                    <a:pt x="7549974" y="0"/>
                  </a:cubicBezTo>
                  <a:close/>
                </a:path>
              </a:pathLst>
            </a:custGeom>
            <a:solidFill>
              <a:srgbClr val="3A352E"/>
            </a:solidFill>
          </p:spPr>
        </p:sp>
      </p:grpSp>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731008" y="3044577"/>
            <a:ext cx="1483573" cy="1238784"/>
          </a:xfrm>
          <a:prstGeom prst="rect">
            <a:avLst/>
          </a:prstGeom>
        </p:spPr>
      </p:pic>
      <p:sp>
        <p:nvSpPr>
          <p:cNvPr name="TextBox 20" id="20"/>
          <p:cNvSpPr txBox="true"/>
          <p:nvPr/>
        </p:nvSpPr>
        <p:spPr>
          <a:xfrm rot="0">
            <a:off x="1193740" y="348343"/>
            <a:ext cx="3431643"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Kelompok 5</a:t>
            </a:r>
          </a:p>
        </p:txBody>
      </p:sp>
      <p:sp>
        <p:nvSpPr>
          <p:cNvPr name="TextBox 21" id="21"/>
          <p:cNvSpPr txBox="true"/>
          <p:nvPr/>
        </p:nvSpPr>
        <p:spPr>
          <a:xfrm rot="0">
            <a:off x="1193740" y="1271221"/>
            <a:ext cx="8931006" cy="927012"/>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Disadvantages of React</a:t>
            </a:r>
          </a:p>
        </p:txBody>
      </p:sp>
      <p:sp>
        <p:nvSpPr>
          <p:cNvPr name="TextBox 22" id="22"/>
          <p:cNvSpPr txBox="true"/>
          <p:nvPr/>
        </p:nvSpPr>
        <p:spPr>
          <a:xfrm rot="0">
            <a:off x="2411304" y="4254786"/>
            <a:ext cx="6122981" cy="539742"/>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JSX as a barrier</a:t>
            </a:r>
          </a:p>
        </p:txBody>
      </p:sp>
      <p:sp>
        <p:nvSpPr>
          <p:cNvPr name="TextBox 23" id="23"/>
          <p:cNvSpPr txBox="true"/>
          <p:nvPr/>
        </p:nvSpPr>
        <p:spPr>
          <a:xfrm rot="0">
            <a:off x="1739747" y="5197453"/>
            <a:ext cx="7568399" cy="3956945"/>
          </a:xfrm>
          <a:prstGeom prst="rect">
            <a:avLst/>
          </a:prstGeom>
        </p:spPr>
        <p:txBody>
          <a:bodyPr anchor="t" rtlCol="false" tIns="0" lIns="0" bIns="0" rIns="0">
            <a:spAutoFit/>
          </a:bodyPr>
          <a:lstStyle/>
          <a:p>
            <a:pPr algn="just">
              <a:lnSpc>
                <a:spcPts val="3936"/>
              </a:lnSpc>
            </a:pPr>
            <a:r>
              <a:rPr lang="en-US" sz="2811">
                <a:solidFill>
                  <a:srgbClr val="000000"/>
                </a:solidFill>
                <a:latin typeface="Blinker"/>
              </a:rPr>
              <a:t>ReactJS menggunakan JSX. Ini adalah ekstensi sintaksis yang memungkinkan HTML dengan JavaScript digabungkan menjadi satu. Pendekatan ini memiliki keuntungan tersendiri, namun beberapa anggota komunitas pengembangan menganggap JSX sebagai penghalang, terutama bagi pengembang baru. Pengembang mengeluh tentang kerumitannya dalam kurva pembelajaran.</a:t>
            </a:r>
          </a:p>
        </p:txBody>
      </p:sp>
      <p:sp>
        <p:nvSpPr>
          <p:cNvPr name="TextBox 24" id="24"/>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15</a:t>
            </a:r>
          </a:p>
        </p:txBody>
      </p:sp>
      <p:grpSp>
        <p:nvGrpSpPr>
          <p:cNvPr name="Group 25" id="25"/>
          <p:cNvGrpSpPr/>
          <p:nvPr/>
        </p:nvGrpSpPr>
        <p:grpSpPr>
          <a:xfrm rot="0">
            <a:off x="10356357" y="4952356"/>
            <a:ext cx="5597976" cy="4558451"/>
            <a:chOff x="0" y="0"/>
            <a:chExt cx="5220202" cy="4250828"/>
          </a:xfrm>
        </p:grpSpPr>
        <p:sp>
          <p:nvSpPr>
            <p:cNvPr name="Freeform 26" id="26"/>
            <p:cNvSpPr/>
            <p:nvPr/>
          </p:nvSpPr>
          <p:spPr>
            <a:xfrm>
              <a:off x="0" y="0"/>
              <a:ext cx="5220202" cy="4250828"/>
            </a:xfrm>
            <a:custGeom>
              <a:avLst/>
              <a:gdLst/>
              <a:ahLst/>
              <a:cxnLst/>
              <a:rect r="r" b="b" t="t" l="l"/>
              <a:pathLst>
                <a:path h="4250828" w="5220202">
                  <a:moveTo>
                    <a:pt x="5095742" y="59690"/>
                  </a:moveTo>
                  <a:cubicBezTo>
                    <a:pt x="5131302" y="59690"/>
                    <a:pt x="5160512" y="88900"/>
                    <a:pt x="5160512" y="124460"/>
                  </a:cubicBezTo>
                  <a:lnTo>
                    <a:pt x="5160512" y="4126368"/>
                  </a:lnTo>
                  <a:cubicBezTo>
                    <a:pt x="5160512" y="4161928"/>
                    <a:pt x="5131302" y="4191138"/>
                    <a:pt x="5095742" y="4191138"/>
                  </a:cubicBezTo>
                  <a:lnTo>
                    <a:pt x="124460" y="4191138"/>
                  </a:lnTo>
                  <a:cubicBezTo>
                    <a:pt x="88900" y="4191138"/>
                    <a:pt x="59690" y="4161928"/>
                    <a:pt x="59690" y="4126368"/>
                  </a:cubicBezTo>
                  <a:lnTo>
                    <a:pt x="59690" y="124460"/>
                  </a:lnTo>
                  <a:cubicBezTo>
                    <a:pt x="59690" y="88900"/>
                    <a:pt x="88900" y="59690"/>
                    <a:pt x="124460" y="59690"/>
                  </a:cubicBezTo>
                  <a:lnTo>
                    <a:pt x="5095742" y="59690"/>
                  </a:lnTo>
                  <a:moveTo>
                    <a:pt x="5095742" y="0"/>
                  </a:moveTo>
                  <a:lnTo>
                    <a:pt x="124460" y="0"/>
                  </a:lnTo>
                  <a:cubicBezTo>
                    <a:pt x="55880" y="0"/>
                    <a:pt x="0" y="55880"/>
                    <a:pt x="0" y="124460"/>
                  </a:cubicBezTo>
                  <a:lnTo>
                    <a:pt x="0" y="4126368"/>
                  </a:lnTo>
                  <a:cubicBezTo>
                    <a:pt x="0" y="4194948"/>
                    <a:pt x="55880" y="4250828"/>
                    <a:pt x="124460" y="4250828"/>
                  </a:cubicBezTo>
                  <a:lnTo>
                    <a:pt x="5095742" y="4250828"/>
                  </a:lnTo>
                  <a:cubicBezTo>
                    <a:pt x="5164322" y="4250828"/>
                    <a:pt x="5220202" y="4194948"/>
                    <a:pt x="5220202" y="4126368"/>
                  </a:cubicBezTo>
                  <a:lnTo>
                    <a:pt x="5220202" y="124460"/>
                  </a:lnTo>
                  <a:cubicBezTo>
                    <a:pt x="5220202" y="55880"/>
                    <a:pt x="5164322" y="0"/>
                    <a:pt x="5095742" y="0"/>
                  </a:cubicBezTo>
                  <a:close/>
                </a:path>
              </a:pathLst>
            </a:custGeom>
            <a:solidFill>
              <a:srgbClr val="3A352E"/>
            </a:solidFill>
          </p:spPr>
        </p:sp>
      </p:grpSp>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598390" y="3116195"/>
            <a:ext cx="1113909" cy="1062391"/>
          </a:xfrm>
          <a:prstGeom prst="rect">
            <a:avLst/>
          </a:prstGeom>
        </p:spPr>
      </p:pic>
      <p:sp>
        <p:nvSpPr>
          <p:cNvPr name="TextBox 28" id="28"/>
          <p:cNvSpPr txBox="true"/>
          <p:nvPr/>
        </p:nvSpPr>
        <p:spPr>
          <a:xfrm rot="0">
            <a:off x="10973979" y="4254786"/>
            <a:ext cx="4362732" cy="539742"/>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View Part</a:t>
            </a:r>
          </a:p>
        </p:txBody>
      </p:sp>
      <p:sp>
        <p:nvSpPr>
          <p:cNvPr name="TextBox 29" id="29"/>
          <p:cNvSpPr txBox="true"/>
          <p:nvPr/>
        </p:nvSpPr>
        <p:spPr>
          <a:xfrm rot="0">
            <a:off x="10677012" y="5498457"/>
            <a:ext cx="4956666" cy="3461734"/>
          </a:xfrm>
          <a:prstGeom prst="rect">
            <a:avLst/>
          </a:prstGeom>
        </p:spPr>
        <p:txBody>
          <a:bodyPr anchor="t" rtlCol="false" tIns="0" lIns="0" bIns="0" rIns="0">
            <a:spAutoFit/>
          </a:bodyPr>
          <a:lstStyle/>
          <a:p>
            <a:pPr algn="ctr">
              <a:lnSpc>
                <a:spcPts val="3936"/>
              </a:lnSpc>
            </a:pPr>
            <a:r>
              <a:rPr lang="en-US" sz="2811">
                <a:solidFill>
                  <a:srgbClr val="000000"/>
                </a:solidFill>
                <a:latin typeface="Blinker"/>
              </a:rPr>
              <a:t>ReactJS hanya mencakup Lapisan UI aplikasi dan tidak ada yang lain. Masih perlu memilih beberapa teknologi lain untuk mendapatkan tooling set yang lengkap  untuk pengembangan dalam proyek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18658" y="640947"/>
            <a:ext cx="3606775" cy="9017403"/>
            <a:chOff x="0" y="0"/>
            <a:chExt cx="949933" cy="2374954"/>
          </a:xfrm>
        </p:grpSpPr>
        <p:sp>
          <p:nvSpPr>
            <p:cNvPr name="Freeform 3" id="3"/>
            <p:cNvSpPr/>
            <p:nvPr/>
          </p:nvSpPr>
          <p:spPr>
            <a:xfrm>
              <a:off x="0" y="0"/>
              <a:ext cx="949933" cy="2374954"/>
            </a:xfrm>
            <a:custGeom>
              <a:avLst/>
              <a:gdLst/>
              <a:ahLst/>
              <a:cxnLst/>
              <a:rect r="r" b="b" t="t" l="l"/>
              <a:pathLst>
                <a:path h="2374954" w="949933">
                  <a:moveTo>
                    <a:pt x="0" y="0"/>
                  </a:moveTo>
                  <a:lnTo>
                    <a:pt x="949933" y="0"/>
                  </a:lnTo>
                  <a:lnTo>
                    <a:pt x="949933" y="2374954"/>
                  </a:lnTo>
                  <a:lnTo>
                    <a:pt x="0" y="2374954"/>
                  </a:lnTo>
                  <a:close/>
                </a:path>
              </a:pathLst>
            </a:custGeom>
            <a:solidFill>
              <a:srgbClr val="B29E8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201494" y="5633570"/>
            <a:ext cx="3086506" cy="4653430"/>
            <a:chOff x="0" y="0"/>
            <a:chExt cx="812907" cy="1225595"/>
          </a:xfrm>
        </p:grpSpPr>
        <p:sp>
          <p:nvSpPr>
            <p:cNvPr name="Freeform 6" id="6"/>
            <p:cNvSpPr/>
            <p:nvPr/>
          </p:nvSpPr>
          <p:spPr>
            <a:xfrm>
              <a:off x="0" y="0"/>
              <a:ext cx="812907" cy="1225595"/>
            </a:xfrm>
            <a:custGeom>
              <a:avLst/>
              <a:gdLst/>
              <a:ahLst/>
              <a:cxnLst/>
              <a:rect r="r" b="b" t="t" l="l"/>
              <a:pathLst>
                <a:path h="1225595" w="812907">
                  <a:moveTo>
                    <a:pt x="0" y="0"/>
                  </a:moveTo>
                  <a:lnTo>
                    <a:pt x="812907" y="0"/>
                  </a:lnTo>
                  <a:lnTo>
                    <a:pt x="812907" y="1225595"/>
                  </a:lnTo>
                  <a:lnTo>
                    <a:pt x="0" y="1225595"/>
                  </a:lnTo>
                  <a:close/>
                </a:path>
              </a:pathLst>
            </a:custGeom>
            <a:solidFill>
              <a:srgbClr val="253439"/>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201494" y="15971"/>
            <a:ext cx="3086506" cy="4653430"/>
            <a:chOff x="0" y="0"/>
            <a:chExt cx="812907" cy="1225595"/>
          </a:xfrm>
        </p:grpSpPr>
        <p:sp>
          <p:nvSpPr>
            <p:cNvPr name="Freeform 9" id="9"/>
            <p:cNvSpPr/>
            <p:nvPr/>
          </p:nvSpPr>
          <p:spPr>
            <a:xfrm>
              <a:off x="0" y="0"/>
              <a:ext cx="812907" cy="1225595"/>
            </a:xfrm>
            <a:custGeom>
              <a:avLst/>
              <a:gdLst/>
              <a:ahLst/>
              <a:cxnLst/>
              <a:rect r="r" b="b" t="t" l="l"/>
              <a:pathLst>
                <a:path h="1225595" w="812907">
                  <a:moveTo>
                    <a:pt x="0" y="0"/>
                  </a:moveTo>
                  <a:lnTo>
                    <a:pt x="812907" y="0"/>
                  </a:lnTo>
                  <a:lnTo>
                    <a:pt x="812907" y="1225595"/>
                  </a:lnTo>
                  <a:lnTo>
                    <a:pt x="0" y="1225595"/>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474868" y="9258300"/>
            <a:ext cx="3741415" cy="1028700"/>
            <a:chOff x="0" y="0"/>
            <a:chExt cx="985393" cy="270933"/>
          </a:xfrm>
        </p:grpSpPr>
        <p:sp>
          <p:nvSpPr>
            <p:cNvPr name="Freeform 12" id="12"/>
            <p:cNvSpPr/>
            <p:nvPr/>
          </p:nvSpPr>
          <p:spPr>
            <a:xfrm>
              <a:off x="0" y="0"/>
              <a:ext cx="985393" cy="270933"/>
            </a:xfrm>
            <a:custGeom>
              <a:avLst/>
              <a:gdLst/>
              <a:ahLst/>
              <a:cxnLst/>
              <a:rect r="r" b="b" t="t" l="l"/>
              <a:pathLst>
                <a:path h="270933" w="985393">
                  <a:moveTo>
                    <a:pt x="0" y="0"/>
                  </a:moveTo>
                  <a:lnTo>
                    <a:pt x="985393" y="0"/>
                  </a:lnTo>
                  <a:lnTo>
                    <a:pt x="985393" y="270933"/>
                  </a:lnTo>
                  <a:lnTo>
                    <a:pt x="0" y="270933"/>
                  </a:lnTo>
                  <a:close/>
                </a:path>
              </a:pathLst>
            </a:custGeom>
            <a:solidFill>
              <a:srgbClr val="253439"/>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474868" y="0"/>
            <a:ext cx="3741415" cy="1028700"/>
            <a:chOff x="0" y="0"/>
            <a:chExt cx="985393" cy="270933"/>
          </a:xfrm>
        </p:grpSpPr>
        <p:sp>
          <p:nvSpPr>
            <p:cNvPr name="Freeform 15" id="15"/>
            <p:cNvSpPr/>
            <p:nvPr/>
          </p:nvSpPr>
          <p:spPr>
            <a:xfrm>
              <a:off x="0" y="0"/>
              <a:ext cx="985393" cy="270933"/>
            </a:xfrm>
            <a:custGeom>
              <a:avLst/>
              <a:gdLst/>
              <a:ahLst/>
              <a:cxnLst/>
              <a:rect r="r" b="b" t="t" l="l"/>
              <a:pathLst>
                <a:path h="270933" w="985393">
                  <a:moveTo>
                    <a:pt x="0" y="0"/>
                  </a:moveTo>
                  <a:lnTo>
                    <a:pt x="985393" y="0"/>
                  </a:lnTo>
                  <a:lnTo>
                    <a:pt x="985393" y="270933"/>
                  </a:lnTo>
                  <a:lnTo>
                    <a:pt x="0" y="270933"/>
                  </a:lnTo>
                  <a:close/>
                </a:path>
              </a:pathLst>
            </a:custGeom>
            <a:solidFill>
              <a:srgbClr val="253439"/>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57886" y="9772650"/>
            <a:ext cx="1444909" cy="606658"/>
            <a:chOff x="0" y="0"/>
            <a:chExt cx="380552" cy="159778"/>
          </a:xfrm>
        </p:grpSpPr>
        <p:sp>
          <p:nvSpPr>
            <p:cNvPr name="Freeform 18" id="18"/>
            <p:cNvSpPr/>
            <p:nvPr/>
          </p:nvSpPr>
          <p:spPr>
            <a:xfrm>
              <a:off x="0" y="0"/>
              <a:ext cx="380552" cy="159778"/>
            </a:xfrm>
            <a:custGeom>
              <a:avLst/>
              <a:gdLst/>
              <a:ahLst/>
              <a:cxnLst/>
              <a:rect r="r" b="b" t="t" l="l"/>
              <a:pathLst>
                <a:path h="159778" w="380552">
                  <a:moveTo>
                    <a:pt x="0" y="0"/>
                  </a:moveTo>
                  <a:lnTo>
                    <a:pt x="380552" y="0"/>
                  </a:lnTo>
                  <a:lnTo>
                    <a:pt x="380552" y="159778"/>
                  </a:lnTo>
                  <a:lnTo>
                    <a:pt x="0" y="159778"/>
                  </a:lnTo>
                  <a:close/>
                </a:path>
              </a:pathLst>
            </a:custGeom>
            <a:solidFill>
              <a:srgbClr val="B29E84"/>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416073" y="9772650"/>
            <a:ext cx="1484219" cy="606658"/>
            <a:chOff x="0" y="0"/>
            <a:chExt cx="390905" cy="159778"/>
          </a:xfrm>
        </p:grpSpPr>
        <p:sp>
          <p:nvSpPr>
            <p:cNvPr name="Freeform 21" id="21"/>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253439"/>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23" id="23"/>
          <p:cNvPicPr>
            <a:picLocks noChangeAspect="true"/>
          </p:cNvPicPr>
          <p:nvPr/>
        </p:nvPicPr>
        <p:blipFill>
          <a:blip r:embed="rId2"/>
          <a:srcRect l="0" t="0" r="0" b="0"/>
          <a:stretch>
            <a:fillRect/>
          </a:stretch>
        </p:blipFill>
        <p:spPr>
          <a:xfrm flipH="false" flipV="false" rot="0">
            <a:off x="718356" y="6666921"/>
            <a:ext cx="1487976" cy="1678169"/>
          </a:xfrm>
          <a:prstGeom prst="rect">
            <a:avLst/>
          </a:prstGeom>
        </p:spPr>
      </p:pic>
      <p:sp>
        <p:nvSpPr>
          <p:cNvPr name="TextBox 24" id="24"/>
          <p:cNvSpPr txBox="true"/>
          <p:nvPr/>
        </p:nvSpPr>
        <p:spPr>
          <a:xfrm rot="0">
            <a:off x="718356" y="2943804"/>
            <a:ext cx="8705168" cy="2002619"/>
          </a:xfrm>
          <a:prstGeom prst="rect">
            <a:avLst/>
          </a:prstGeom>
        </p:spPr>
        <p:txBody>
          <a:bodyPr anchor="t" rtlCol="false" tIns="0" lIns="0" bIns="0" rIns="0">
            <a:spAutoFit/>
          </a:bodyPr>
          <a:lstStyle/>
          <a:p>
            <a:pPr>
              <a:lnSpc>
                <a:spcPts val="16390"/>
              </a:lnSpc>
              <a:spcBef>
                <a:spcPct val="0"/>
              </a:spcBef>
            </a:pPr>
            <a:r>
              <a:rPr lang="en-US" sz="11707">
                <a:solidFill>
                  <a:srgbClr val="000000"/>
                </a:solidFill>
                <a:latin typeface="Blinker"/>
              </a:rPr>
              <a:t>HOW TO </a:t>
            </a:r>
          </a:p>
        </p:txBody>
      </p:sp>
      <p:sp>
        <p:nvSpPr>
          <p:cNvPr name="TextBox 25" id="25"/>
          <p:cNvSpPr txBox="true"/>
          <p:nvPr/>
        </p:nvSpPr>
        <p:spPr>
          <a:xfrm rot="0">
            <a:off x="623106" y="4849105"/>
            <a:ext cx="10200302" cy="1722566"/>
          </a:xfrm>
          <a:prstGeom prst="rect">
            <a:avLst/>
          </a:prstGeom>
        </p:spPr>
        <p:txBody>
          <a:bodyPr anchor="t" rtlCol="false" tIns="0" lIns="0" bIns="0" rIns="0">
            <a:spAutoFit/>
          </a:bodyPr>
          <a:lstStyle/>
          <a:p>
            <a:pPr>
              <a:lnSpc>
                <a:spcPts val="14082"/>
              </a:lnSpc>
              <a:spcBef>
                <a:spcPct val="0"/>
              </a:spcBef>
            </a:pPr>
            <a:r>
              <a:rPr lang="en-US" sz="10059">
                <a:solidFill>
                  <a:srgbClr val="000000"/>
                </a:solidFill>
                <a:latin typeface="League Spartan"/>
              </a:rPr>
              <a:t>SET UP REACT</a:t>
            </a:r>
          </a:p>
        </p:txBody>
      </p:sp>
      <p:sp>
        <p:nvSpPr>
          <p:cNvPr name="TextBox 26" id="26"/>
          <p:cNvSpPr txBox="true"/>
          <p:nvPr/>
        </p:nvSpPr>
        <p:spPr>
          <a:xfrm rot="0">
            <a:off x="326037" y="7227240"/>
            <a:ext cx="12676604"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Blinker"/>
              </a:rPr>
              <a:t>https://nodejs.org/en/</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68905" cy="830036"/>
            <a:chOff x="0" y="0"/>
            <a:chExt cx="149835" cy="218610"/>
          </a:xfrm>
        </p:grpSpPr>
        <p:sp>
          <p:nvSpPr>
            <p:cNvPr name="Freeform 6" id="6"/>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1028700"/>
            <a:ext cx="12961057" cy="1316891"/>
            <a:chOff x="0" y="0"/>
            <a:chExt cx="3413612" cy="346836"/>
          </a:xfrm>
        </p:grpSpPr>
        <p:sp>
          <p:nvSpPr>
            <p:cNvPr name="Freeform 9" id="9"/>
            <p:cNvSpPr/>
            <p:nvPr/>
          </p:nvSpPr>
          <p:spPr>
            <a:xfrm>
              <a:off x="0" y="0"/>
              <a:ext cx="3413612" cy="346836"/>
            </a:xfrm>
            <a:custGeom>
              <a:avLst/>
              <a:gdLst/>
              <a:ahLst/>
              <a:cxnLst/>
              <a:rect r="r" b="b" t="t" l="l"/>
              <a:pathLst>
                <a:path h="346836" w="3413612">
                  <a:moveTo>
                    <a:pt x="0" y="0"/>
                  </a:moveTo>
                  <a:lnTo>
                    <a:pt x="3413612" y="0"/>
                  </a:lnTo>
                  <a:lnTo>
                    <a:pt x="3413612" y="346836"/>
                  </a:lnTo>
                  <a:lnTo>
                    <a:pt x="0" y="346836"/>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5178982" y="9680342"/>
            <a:ext cx="1484219" cy="606658"/>
            <a:chOff x="0" y="0"/>
            <a:chExt cx="390905" cy="159778"/>
          </a:xfrm>
        </p:grpSpPr>
        <p:sp>
          <p:nvSpPr>
            <p:cNvPr name="Freeform 12" id="12"/>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B29E84"/>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84453" y="4463891"/>
            <a:ext cx="11145687" cy="837717"/>
            <a:chOff x="0" y="0"/>
            <a:chExt cx="2935490" cy="220633"/>
          </a:xfrm>
        </p:grpSpPr>
        <p:sp>
          <p:nvSpPr>
            <p:cNvPr name="Freeform 15" id="15"/>
            <p:cNvSpPr/>
            <p:nvPr/>
          </p:nvSpPr>
          <p:spPr>
            <a:xfrm>
              <a:off x="0" y="0"/>
              <a:ext cx="2935490" cy="220633"/>
            </a:xfrm>
            <a:custGeom>
              <a:avLst/>
              <a:gdLst/>
              <a:ahLst/>
              <a:cxnLst/>
              <a:rect r="r" b="b" t="t" l="l"/>
              <a:pathLst>
                <a:path h="220633" w="2935490">
                  <a:moveTo>
                    <a:pt x="0" y="0"/>
                  </a:moveTo>
                  <a:lnTo>
                    <a:pt x="2935490" y="0"/>
                  </a:lnTo>
                  <a:lnTo>
                    <a:pt x="2935490" y="220633"/>
                  </a:lnTo>
                  <a:lnTo>
                    <a:pt x="0" y="220633"/>
                  </a:lnTo>
                  <a:close/>
                </a:path>
              </a:pathLst>
            </a:custGeom>
            <a:solidFill>
              <a:srgbClr val="E7E8E7"/>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193740" y="348343"/>
            <a:ext cx="4338669"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Kelompok 5</a:t>
            </a:r>
          </a:p>
        </p:txBody>
      </p:sp>
      <p:sp>
        <p:nvSpPr>
          <p:cNvPr name="TextBox 18" id="18"/>
          <p:cNvSpPr txBox="true"/>
          <p:nvPr/>
        </p:nvSpPr>
        <p:spPr>
          <a:xfrm rot="0">
            <a:off x="568905" y="1214071"/>
            <a:ext cx="11767316" cy="92710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Workflow of a React application</a:t>
            </a:r>
          </a:p>
        </p:txBody>
      </p:sp>
      <p:sp>
        <p:nvSpPr>
          <p:cNvPr name="TextBox 19" id="19"/>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17</a:t>
            </a:r>
          </a:p>
        </p:txBody>
      </p:sp>
      <p:sp>
        <p:nvSpPr>
          <p:cNvPr name="TextBox 20" id="20"/>
          <p:cNvSpPr txBox="true"/>
          <p:nvPr/>
        </p:nvSpPr>
        <p:spPr>
          <a:xfrm rot="0">
            <a:off x="284453" y="2764691"/>
            <a:ext cx="15217616" cy="504826"/>
          </a:xfrm>
          <a:prstGeom prst="rect">
            <a:avLst/>
          </a:prstGeom>
        </p:spPr>
        <p:txBody>
          <a:bodyPr anchor="t" rtlCol="false" tIns="0" lIns="0" bIns="0" rIns="0">
            <a:spAutoFit/>
          </a:bodyPr>
          <a:lstStyle/>
          <a:p>
            <a:pPr>
              <a:lnSpc>
                <a:spcPts val="4199"/>
              </a:lnSpc>
              <a:spcBef>
                <a:spcPct val="0"/>
              </a:spcBef>
            </a:pPr>
            <a:r>
              <a:rPr lang="en-US" sz="2999">
                <a:solidFill>
                  <a:srgbClr val="000000"/>
                </a:solidFill>
                <a:latin typeface="Blinker"/>
              </a:rPr>
              <a:t>M</a:t>
            </a:r>
            <a:r>
              <a:rPr lang="en-US" sz="2999">
                <a:solidFill>
                  <a:srgbClr val="000000"/>
                </a:solidFill>
                <a:latin typeface="Blinker"/>
              </a:rPr>
              <a:t>emahami alur kerja aplikasi React dengan membuat dan menganalisis aplikasi React sederhana.</a:t>
            </a:r>
          </a:p>
        </p:txBody>
      </p:sp>
      <p:sp>
        <p:nvSpPr>
          <p:cNvPr name="TextBox 21" id="21"/>
          <p:cNvSpPr txBox="true"/>
          <p:nvPr/>
        </p:nvSpPr>
        <p:spPr>
          <a:xfrm rot="0">
            <a:off x="284453" y="3765150"/>
            <a:ext cx="8349367" cy="490855"/>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Blinker"/>
              </a:rPr>
              <a:t>Buka</a:t>
            </a:r>
            <a:r>
              <a:rPr lang="en-US" sz="2799">
                <a:solidFill>
                  <a:srgbClr val="000000"/>
                </a:solidFill>
                <a:latin typeface="Blinker"/>
              </a:rPr>
              <a:t> command prompt dan masuk ke workspace.</a:t>
            </a:r>
          </a:p>
        </p:txBody>
      </p:sp>
      <p:sp>
        <p:nvSpPr>
          <p:cNvPr name="TextBox 22" id="22"/>
          <p:cNvSpPr txBox="true"/>
          <p:nvPr/>
        </p:nvSpPr>
        <p:spPr>
          <a:xfrm rot="0">
            <a:off x="568905" y="4613510"/>
            <a:ext cx="4104442" cy="48133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Open Sans Light"/>
              </a:rPr>
              <a:t>cd /go/to/your/workspace</a:t>
            </a:r>
          </a:p>
        </p:txBody>
      </p:sp>
      <p:sp>
        <p:nvSpPr>
          <p:cNvPr name="TextBox 23" id="23"/>
          <p:cNvSpPr txBox="true"/>
          <p:nvPr/>
        </p:nvSpPr>
        <p:spPr>
          <a:xfrm rot="0">
            <a:off x="284453" y="5711184"/>
            <a:ext cx="12676604"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Blinker"/>
              </a:rPr>
              <a:t>Membuat</a:t>
            </a:r>
            <a:r>
              <a:rPr lang="en-US" sz="2799">
                <a:solidFill>
                  <a:srgbClr val="000000"/>
                </a:solidFill>
                <a:latin typeface="Blinker"/>
              </a:rPr>
              <a:t> folder static_site, ketik perintah berikut untuk membuat environment react</a:t>
            </a:r>
          </a:p>
        </p:txBody>
      </p:sp>
      <p:grpSp>
        <p:nvGrpSpPr>
          <p:cNvPr name="Group 24" id="24"/>
          <p:cNvGrpSpPr/>
          <p:nvPr/>
        </p:nvGrpSpPr>
        <p:grpSpPr>
          <a:xfrm rot="0">
            <a:off x="284453" y="6409684"/>
            <a:ext cx="11145687" cy="1368020"/>
            <a:chOff x="0" y="0"/>
            <a:chExt cx="2935490" cy="360301"/>
          </a:xfrm>
        </p:grpSpPr>
        <p:sp>
          <p:nvSpPr>
            <p:cNvPr name="Freeform 25" id="25"/>
            <p:cNvSpPr/>
            <p:nvPr/>
          </p:nvSpPr>
          <p:spPr>
            <a:xfrm>
              <a:off x="0" y="0"/>
              <a:ext cx="2935490" cy="360301"/>
            </a:xfrm>
            <a:custGeom>
              <a:avLst/>
              <a:gdLst/>
              <a:ahLst/>
              <a:cxnLst/>
              <a:rect r="r" b="b" t="t" l="l"/>
              <a:pathLst>
                <a:path h="360301" w="2935490">
                  <a:moveTo>
                    <a:pt x="0" y="0"/>
                  </a:moveTo>
                  <a:lnTo>
                    <a:pt x="2935490" y="0"/>
                  </a:lnTo>
                  <a:lnTo>
                    <a:pt x="2935490" y="360301"/>
                  </a:lnTo>
                  <a:lnTo>
                    <a:pt x="0" y="360301"/>
                  </a:lnTo>
                  <a:close/>
                </a:path>
              </a:pathLst>
            </a:custGeom>
            <a:solidFill>
              <a:srgbClr val="E7E8E7"/>
            </a:soli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568905" y="6555900"/>
            <a:ext cx="5078849" cy="976630"/>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Open Sans Light"/>
              </a:rPr>
              <a:t>mkdir static_site</a:t>
            </a:r>
          </a:p>
          <a:p>
            <a:pPr>
              <a:lnSpc>
                <a:spcPts val="3919"/>
              </a:lnSpc>
              <a:spcBef>
                <a:spcPct val="0"/>
              </a:spcBef>
            </a:pPr>
            <a:r>
              <a:rPr lang="en-US" sz="2799">
                <a:solidFill>
                  <a:srgbClr val="000000"/>
                </a:solidFill>
                <a:latin typeface="Open Sans Light"/>
              </a:rPr>
              <a:t>npx create-react-app static_site </a:t>
            </a:r>
          </a:p>
        </p:txBody>
      </p:sp>
      <p:grpSp>
        <p:nvGrpSpPr>
          <p:cNvPr name="Group 28" id="28"/>
          <p:cNvGrpSpPr/>
          <p:nvPr/>
        </p:nvGrpSpPr>
        <p:grpSpPr>
          <a:xfrm rot="0">
            <a:off x="0" y="3534697"/>
            <a:ext cx="15921091" cy="47674"/>
            <a:chOff x="0" y="0"/>
            <a:chExt cx="4193209" cy="12556"/>
          </a:xfrm>
        </p:grpSpPr>
        <p:sp>
          <p:nvSpPr>
            <p:cNvPr name="Freeform 29" id="29"/>
            <p:cNvSpPr/>
            <p:nvPr/>
          </p:nvSpPr>
          <p:spPr>
            <a:xfrm>
              <a:off x="0" y="0"/>
              <a:ext cx="4193209" cy="12556"/>
            </a:xfrm>
            <a:custGeom>
              <a:avLst/>
              <a:gdLst/>
              <a:ahLst/>
              <a:cxnLst/>
              <a:rect r="r" b="b" t="t" l="l"/>
              <a:pathLst>
                <a:path h="12556" w="4193209">
                  <a:moveTo>
                    <a:pt x="0" y="0"/>
                  </a:moveTo>
                  <a:lnTo>
                    <a:pt x="4193209" y="0"/>
                  </a:lnTo>
                  <a:lnTo>
                    <a:pt x="4193209" y="12556"/>
                  </a:lnTo>
                  <a:lnTo>
                    <a:pt x="0" y="12556"/>
                  </a:lnTo>
                  <a:close/>
                </a:path>
              </a:pathLst>
            </a:custGeom>
            <a:solidFill>
              <a:srgbClr val="3A352E"/>
            </a:soli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31" id="31"/>
          <p:cNvSpPr txBox="true"/>
          <p:nvPr/>
        </p:nvSpPr>
        <p:spPr>
          <a:xfrm rot="0">
            <a:off x="389228" y="8120603"/>
            <a:ext cx="12676604" cy="490855"/>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Blinker"/>
              </a:rPr>
              <a:t>Masuk ke folder yang sudah dibuat, lalu mulai membuka interface react</a:t>
            </a:r>
          </a:p>
        </p:txBody>
      </p:sp>
      <p:grpSp>
        <p:nvGrpSpPr>
          <p:cNvPr name="Group 32" id="32"/>
          <p:cNvGrpSpPr/>
          <p:nvPr/>
        </p:nvGrpSpPr>
        <p:grpSpPr>
          <a:xfrm rot="0">
            <a:off x="284453" y="8749335"/>
            <a:ext cx="11145687" cy="1224811"/>
            <a:chOff x="0" y="0"/>
            <a:chExt cx="2935490" cy="322584"/>
          </a:xfrm>
        </p:grpSpPr>
        <p:sp>
          <p:nvSpPr>
            <p:cNvPr name="Freeform 33" id="33"/>
            <p:cNvSpPr/>
            <p:nvPr/>
          </p:nvSpPr>
          <p:spPr>
            <a:xfrm>
              <a:off x="0" y="0"/>
              <a:ext cx="2935490" cy="322584"/>
            </a:xfrm>
            <a:custGeom>
              <a:avLst/>
              <a:gdLst/>
              <a:ahLst/>
              <a:cxnLst/>
              <a:rect r="r" b="b" t="t" l="l"/>
              <a:pathLst>
                <a:path h="322584" w="2935490">
                  <a:moveTo>
                    <a:pt x="0" y="0"/>
                  </a:moveTo>
                  <a:lnTo>
                    <a:pt x="2935490" y="0"/>
                  </a:lnTo>
                  <a:lnTo>
                    <a:pt x="2935490" y="322584"/>
                  </a:lnTo>
                  <a:lnTo>
                    <a:pt x="0" y="322584"/>
                  </a:lnTo>
                  <a:close/>
                </a:path>
              </a:pathLst>
            </a:custGeom>
            <a:solidFill>
              <a:srgbClr val="E7E8E7"/>
            </a:solidFill>
          </p:spPr>
        </p:sp>
        <p:sp>
          <p:nvSpPr>
            <p:cNvPr name="TextBox 34" id="3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568905" y="8821008"/>
            <a:ext cx="2020848" cy="976630"/>
          </a:xfrm>
          <a:prstGeom prst="rect">
            <a:avLst/>
          </a:prstGeom>
        </p:spPr>
        <p:txBody>
          <a:bodyPr anchor="t" rtlCol="false" tIns="0" lIns="0" bIns="0" rIns="0">
            <a:spAutoFit/>
          </a:bodyPr>
          <a:lstStyle/>
          <a:p>
            <a:pPr>
              <a:lnSpc>
                <a:spcPts val="3919"/>
              </a:lnSpc>
            </a:pPr>
            <a:r>
              <a:rPr lang="en-US" sz="2799">
                <a:solidFill>
                  <a:srgbClr val="000000"/>
                </a:solidFill>
                <a:latin typeface="Open Sans Light"/>
              </a:rPr>
              <a:t>cd static_site</a:t>
            </a:r>
          </a:p>
          <a:p>
            <a:pPr>
              <a:lnSpc>
                <a:spcPts val="3919"/>
              </a:lnSpc>
              <a:spcBef>
                <a:spcPct val="0"/>
              </a:spcBef>
            </a:pPr>
            <a:r>
              <a:rPr lang="en-US" sz="2799">
                <a:solidFill>
                  <a:srgbClr val="000000"/>
                </a:solidFill>
                <a:latin typeface="Open Sans Light"/>
              </a:rPr>
              <a:t>npm start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68905" cy="830036"/>
            <a:chOff x="0" y="0"/>
            <a:chExt cx="149835" cy="218610"/>
          </a:xfrm>
        </p:grpSpPr>
        <p:sp>
          <p:nvSpPr>
            <p:cNvPr name="Freeform 6" id="6"/>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1028700"/>
            <a:ext cx="12961057" cy="1316891"/>
            <a:chOff x="0" y="0"/>
            <a:chExt cx="3413612" cy="346836"/>
          </a:xfrm>
        </p:grpSpPr>
        <p:sp>
          <p:nvSpPr>
            <p:cNvPr name="Freeform 9" id="9"/>
            <p:cNvSpPr/>
            <p:nvPr/>
          </p:nvSpPr>
          <p:spPr>
            <a:xfrm>
              <a:off x="0" y="0"/>
              <a:ext cx="3413612" cy="346836"/>
            </a:xfrm>
            <a:custGeom>
              <a:avLst/>
              <a:gdLst/>
              <a:ahLst/>
              <a:cxnLst/>
              <a:rect r="r" b="b" t="t" l="l"/>
              <a:pathLst>
                <a:path h="346836" w="3413612">
                  <a:moveTo>
                    <a:pt x="0" y="0"/>
                  </a:moveTo>
                  <a:lnTo>
                    <a:pt x="3413612" y="0"/>
                  </a:lnTo>
                  <a:lnTo>
                    <a:pt x="3413612" y="346836"/>
                  </a:lnTo>
                  <a:lnTo>
                    <a:pt x="0" y="346836"/>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5178982" y="9680342"/>
            <a:ext cx="1484219" cy="606658"/>
            <a:chOff x="0" y="0"/>
            <a:chExt cx="390905" cy="159778"/>
          </a:xfrm>
        </p:grpSpPr>
        <p:sp>
          <p:nvSpPr>
            <p:cNvPr name="Freeform 12" id="12"/>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B29E84"/>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4" id="14"/>
          <p:cNvPicPr>
            <a:picLocks noChangeAspect="true"/>
          </p:cNvPicPr>
          <p:nvPr/>
        </p:nvPicPr>
        <p:blipFill>
          <a:blip r:embed="rId2"/>
          <a:srcRect l="0" t="0" r="0" b="0"/>
          <a:stretch>
            <a:fillRect/>
          </a:stretch>
        </p:blipFill>
        <p:spPr>
          <a:xfrm flipH="false" flipV="false" rot="0">
            <a:off x="4163256" y="2695246"/>
            <a:ext cx="9961488" cy="7288425"/>
          </a:xfrm>
          <a:prstGeom prst="rect">
            <a:avLst/>
          </a:prstGeom>
        </p:spPr>
      </p:pic>
      <p:sp>
        <p:nvSpPr>
          <p:cNvPr name="TextBox 15" id="15"/>
          <p:cNvSpPr txBox="true"/>
          <p:nvPr/>
        </p:nvSpPr>
        <p:spPr>
          <a:xfrm rot="0">
            <a:off x="1193740" y="348343"/>
            <a:ext cx="4338669"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Kelompok 5</a:t>
            </a:r>
          </a:p>
        </p:txBody>
      </p:sp>
      <p:sp>
        <p:nvSpPr>
          <p:cNvPr name="TextBox 16" id="16"/>
          <p:cNvSpPr txBox="true"/>
          <p:nvPr/>
        </p:nvSpPr>
        <p:spPr>
          <a:xfrm rot="0">
            <a:off x="568905" y="1214071"/>
            <a:ext cx="11767316" cy="92710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Interface React</a:t>
            </a:r>
          </a:p>
        </p:txBody>
      </p:sp>
      <p:sp>
        <p:nvSpPr>
          <p:cNvPr name="TextBox 17" id="17"/>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68905" cy="830036"/>
            <a:chOff x="0" y="0"/>
            <a:chExt cx="149835" cy="218610"/>
          </a:xfrm>
        </p:grpSpPr>
        <p:sp>
          <p:nvSpPr>
            <p:cNvPr name="Freeform 6" id="6"/>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1028700"/>
            <a:ext cx="12961057" cy="1316891"/>
            <a:chOff x="0" y="0"/>
            <a:chExt cx="3413612" cy="346836"/>
          </a:xfrm>
        </p:grpSpPr>
        <p:sp>
          <p:nvSpPr>
            <p:cNvPr name="Freeform 9" id="9"/>
            <p:cNvSpPr/>
            <p:nvPr/>
          </p:nvSpPr>
          <p:spPr>
            <a:xfrm>
              <a:off x="0" y="0"/>
              <a:ext cx="3413612" cy="346836"/>
            </a:xfrm>
            <a:custGeom>
              <a:avLst/>
              <a:gdLst/>
              <a:ahLst/>
              <a:cxnLst/>
              <a:rect r="r" b="b" t="t" l="l"/>
              <a:pathLst>
                <a:path h="346836" w="3413612">
                  <a:moveTo>
                    <a:pt x="0" y="0"/>
                  </a:moveTo>
                  <a:lnTo>
                    <a:pt x="3413612" y="0"/>
                  </a:lnTo>
                  <a:lnTo>
                    <a:pt x="3413612" y="346836"/>
                  </a:lnTo>
                  <a:lnTo>
                    <a:pt x="0" y="346836"/>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5178982" y="9680342"/>
            <a:ext cx="1484219" cy="606658"/>
            <a:chOff x="0" y="0"/>
            <a:chExt cx="390905" cy="159778"/>
          </a:xfrm>
        </p:grpSpPr>
        <p:sp>
          <p:nvSpPr>
            <p:cNvPr name="Freeform 12" id="12"/>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B29E84"/>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193740" y="348343"/>
            <a:ext cx="4338669" cy="539742"/>
          </a:xfrm>
          <a:prstGeom prst="rect">
            <a:avLst/>
          </a:prstGeom>
        </p:spPr>
        <p:txBody>
          <a:bodyPr anchor="t" rtlCol="false" tIns="0" lIns="0" bIns="0" rIns="0">
            <a:spAutoFit/>
          </a:bodyPr>
          <a:lstStyle/>
          <a:p>
            <a:pPr>
              <a:lnSpc>
                <a:spcPts val="4374"/>
              </a:lnSpc>
            </a:pPr>
            <a:r>
              <a:rPr lang="en-US" sz="3124">
                <a:solidFill>
                  <a:srgbClr val="000000"/>
                </a:solidFill>
                <a:latin typeface="Blinker"/>
              </a:rPr>
              <a:t>Project Kelompok 5</a:t>
            </a:r>
          </a:p>
        </p:txBody>
      </p:sp>
      <p:sp>
        <p:nvSpPr>
          <p:cNvPr name="TextBox 15" id="15"/>
          <p:cNvSpPr txBox="true"/>
          <p:nvPr/>
        </p:nvSpPr>
        <p:spPr>
          <a:xfrm rot="0">
            <a:off x="568905" y="1214071"/>
            <a:ext cx="11767316" cy="92710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Example</a:t>
            </a:r>
          </a:p>
        </p:txBody>
      </p:sp>
      <p:sp>
        <p:nvSpPr>
          <p:cNvPr name="TextBox 16" id="16"/>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19</a:t>
            </a:r>
          </a:p>
        </p:txBody>
      </p:sp>
      <p:sp>
        <p:nvSpPr>
          <p:cNvPr name="TextBox 17" id="17"/>
          <p:cNvSpPr txBox="true"/>
          <p:nvPr/>
        </p:nvSpPr>
        <p:spPr>
          <a:xfrm rot="0">
            <a:off x="568905" y="2635249"/>
            <a:ext cx="2151013" cy="504826"/>
          </a:xfrm>
          <a:prstGeom prst="rect">
            <a:avLst/>
          </a:prstGeom>
        </p:spPr>
        <p:txBody>
          <a:bodyPr anchor="t" rtlCol="false" tIns="0" lIns="0" bIns="0" rIns="0">
            <a:spAutoFit/>
          </a:bodyPr>
          <a:lstStyle/>
          <a:p>
            <a:pPr>
              <a:lnSpc>
                <a:spcPts val="4199"/>
              </a:lnSpc>
              <a:spcBef>
                <a:spcPct val="0"/>
              </a:spcBef>
            </a:pPr>
            <a:r>
              <a:rPr lang="en-US" sz="2999">
                <a:solidFill>
                  <a:srgbClr val="000000"/>
                </a:solidFill>
                <a:latin typeface="Blinker"/>
              </a:rPr>
              <a:t>With React JS</a:t>
            </a:r>
          </a:p>
        </p:txBody>
      </p:sp>
      <p:pic>
        <p:nvPicPr>
          <p:cNvPr name="Picture 18" id="18"/>
          <p:cNvPicPr>
            <a:picLocks noChangeAspect="true"/>
          </p:cNvPicPr>
          <p:nvPr/>
        </p:nvPicPr>
        <p:blipFill>
          <a:blip r:embed="rId2"/>
          <a:srcRect l="6191" t="10567" r="6191" b="10567"/>
          <a:stretch>
            <a:fillRect/>
          </a:stretch>
        </p:blipFill>
        <p:spPr>
          <a:xfrm flipH="false" flipV="false" rot="0">
            <a:off x="4277708" y="2899886"/>
            <a:ext cx="9732585" cy="6490293"/>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3A352E"/>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666052" y="3964409"/>
            <a:ext cx="621948" cy="4653430"/>
            <a:chOff x="0" y="0"/>
            <a:chExt cx="163805" cy="1225595"/>
          </a:xfrm>
        </p:grpSpPr>
        <p:sp>
          <p:nvSpPr>
            <p:cNvPr name="Freeform 6" id="6"/>
            <p:cNvSpPr/>
            <p:nvPr/>
          </p:nvSpPr>
          <p:spPr>
            <a:xfrm>
              <a:off x="0" y="0"/>
              <a:ext cx="163805" cy="1225595"/>
            </a:xfrm>
            <a:custGeom>
              <a:avLst/>
              <a:gdLst/>
              <a:ahLst/>
              <a:cxnLst/>
              <a:rect r="r" b="b" t="t" l="l"/>
              <a:pathLst>
                <a:path h="1225595" w="163805">
                  <a:moveTo>
                    <a:pt x="0" y="0"/>
                  </a:moveTo>
                  <a:lnTo>
                    <a:pt x="163805" y="0"/>
                  </a:lnTo>
                  <a:lnTo>
                    <a:pt x="163805" y="1225595"/>
                  </a:lnTo>
                  <a:lnTo>
                    <a:pt x="0" y="1225595"/>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666052" y="3136358"/>
            <a:ext cx="621948" cy="551059"/>
            <a:chOff x="0" y="0"/>
            <a:chExt cx="163805" cy="145135"/>
          </a:xfrm>
        </p:grpSpPr>
        <p:sp>
          <p:nvSpPr>
            <p:cNvPr name="Freeform 9" id="9"/>
            <p:cNvSpPr/>
            <p:nvPr/>
          </p:nvSpPr>
          <p:spPr>
            <a:xfrm>
              <a:off x="0" y="0"/>
              <a:ext cx="163805" cy="145135"/>
            </a:xfrm>
            <a:custGeom>
              <a:avLst/>
              <a:gdLst/>
              <a:ahLst/>
              <a:cxnLst/>
              <a:rect r="r" b="b" t="t" l="l"/>
              <a:pathLst>
                <a:path h="145135" w="163805">
                  <a:moveTo>
                    <a:pt x="0" y="0"/>
                  </a:moveTo>
                  <a:lnTo>
                    <a:pt x="163805" y="0"/>
                  </a:lnTo>
                  <a:lnTo>
                    <a:pt x="163805" y="145135"/>
                  </a:lnTo>
                  <a:lnTo>
                    <a:pt x="0" y="145135"/>
                  </a:lnTo>
                  <a:close/>
                </a:path>
              </a:pathLst>
            </a:custGeom>
            <a:solidFill>
              <a:srgbClr val="3A352E"/>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0" y="0"/>
            <a:ext cx="568905" cy="830036"/>
            <a:chOff x="0" y="0"/>
            <a:chExt cx="149835" cy="218610"/>
          </a:xfrm>
        </p:grpSpPr>
        <p:sp>
          <p:nvSpPr>
            <p:cNvPr name="Freeform 12" id="12"/>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0" y="1028700"/>
            <a:ext cx="12961057" cy="1316891"/>
            <a:chOff x="0" y="0"/>
            <a:chExt cx="3413612" cy="346836"/>
          </a:xfrm>
        </p:grpSpPr>
        <p:sp>
          <p:nvSpPr>
            <p:cNvPr name="Freeform 15" id="15"/>
            <p:cNvSpPr/>
            <p:nvPr/>
          </p:nvSpPr>
          <p:spPr>
            <a:xfrm>
              <a:off x="0" y="0"/>
              <a:ext cx="3413612" cy="346836"/>
            </a:xfrm>
            <a:custGeom>
              <a:avLst/>
              <a:gdLst/>
              <a:ahLst/>
              <a:cxnLst/>
              <a:rect r="r" b="b" t="t" l="l"/>
              <a:pathLst>
                <a:path h="346836" w="3413612">
                  <a:moveTo>
                    <a:pt x="0" y="0"/>
                  </a:moveTo>
                  <a:lnTo>
                    <a:pt x="3413612" y="0"/>
                  </a:lnTo>
                  <a:lnTo>
                    <a:pt x="3413612" y="346836"/>
                  </a:lnTo>
                  <a:lnTo>
                    <a:pt x="0" y="346836"/>
                  </a:lnTo>
                  <a:close/>
                </a:path>
              </a:pathLst>
            </a:custGeom>
            <a:solidFill>
              <a:srgbClr val="253439"/>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28700" y="4846896"/>
            <a:ext cx="801390" cy="710818"/>
            <a:chOff x="0" y="0"/>
            <a:chExt cx="332865" cy="295245"/>
          </a:xfrm>
        </p:grpSpPr>
        <p:sp>
          <p:nvSpPr>
            <p:cNvPr name="Freeform 18" id="18"/>
            <p:cNvSpPr/>
            <p:nvPr/>
          </p:nvSpPr>
          <p:spPr>
            <a:xfrm>
              <a:off x="0" y="0"/>
              <a:ext cx="332865" cy="295245"/>
            </a:xfrm>
            <a:custGeom>
              <a:avLst/>
              <a:gdLst/>
              <a:ahLst/>
              <a:cxnLst/>
              <a:rect r="r" b="b" t="t" l="l"/>
              <a:pathLst>
                <a:path h="295245" w="332865">
                  <a:moveTo>
                    <a:pt x="0" y="0"/>
                  </a:moveTo>
                  <a:lnTo>
                    <a:pt x="332865" y="0"/>
                  </a:lnTo>
                  <a:lnTo>
                    <a:pt x="332865" y="295245"/>
                  </a:lnTo>
                  <a:lnTo>
                    <a:pt x="0" y="295245"/>
                  </a:lnTo>
                  <a:close/>
                </a:path>
              </a:pathLst>
            </a:custGeom>
            <a:solidFill>
              <a:srgbClr val="B29E84"/>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790019" y="5246931"/>
            <a:ext cx="3311032" cy="948943"/>
            <a:chOff x="0" y="0"/>
            <a:chExt cx="1375268" cy="394152"/>
          </a:xfrm>
        </p:grpSpPr>
        <p:sp>
          <p:nvSpPr>
            <p:cNvPr name="Freeform 21" id="21"/>
            <p:cNvSpPr/>
            <p:nvPr/>
          </p:nvSpPr>
          <p:spPr>
            <a:xfrm>
              <a:off x="0" y="0"/>
              <a:ext cx="1375268" cy="394152"/>
            </a:xfrm>
            <a:custGeom>
              <a:avLst/>
              <a:gdLst/>
              <a:ahLst/>
              <a:cxnLst/>
              <a:rect r="r" b="b" t="t" l="l"/>
              <a:pathLst>
                <a:path h="394152" w="1375268">
                  <a:moveTo>
                    <a:pt x="0" y="0"/>
                  </a:moveTo>
                  <a:lnTo>
                    <a:pt x="1375268" y="0"/>
                  </a:lnTo>
                  <a:lnTo>
                    <a:pt x="1375268" y="394152"/>
                  </a:lnTo>
                  <a:lnTo>
                    <a:pt x="0" y="394152"/>
                  </a:lnTo>
                  <a:close/>
                </a:path>
              </a:pathLst>
            </a:custGeom>
            <a:solidFill>
              <a:srgbClr val="253439"/>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a:grpSpLocks noChangeAspect="true"/>
          </p:cNvGrpSpPr>
          <p:nvPr/>
        </p:nvGrpSpPr>
        <p:grpSpPr>
          <a:xfrm rot="0">
            <a:off x="1207565" y="2644167"/>
            <a:ext cx="2475940" cy="2475931"/>
            <a:chOff x="0" y="0"/>
            <a:chExt cx="6350025" cy="6350000"/>
          </a:xfrm>
        </p:grpSpPr>
        <p:sp>
          <p:nvSpPr>
            <p:cNvPr name="Freeform 24" id="24"/>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34815" r="-15183" t="0" b="0"/>
              </a:stretch>
            </a:blipFill>
          </p:spPr>
        </p:sp>
      </p:grpSp>
      <p:grpSp>
        <p:nvGrpSpPr>
          <p:cNvPr name="Group 25" id="25"/>
          <p:cNvGrpSpPr/>
          <p:nvPr/>
        </p:nvGrpSpPr>
        <p:grpSpPr>
          <a:xfrm rot="0">
            <a:off x="4310295" y="4409280"/>
            <a:ext cx="3311032" cy="710818"/>
            <a:chOff x="0" y="0"/>
            <a:chExt cx="1375268" cy="295245"/>
          </a:xfrm>
        </p:grpSpPr>
        <p:sp>
          <p:nvSpPr>
            <p:cNvPr name="Freeform 26" id="26"/>
            <p:cNvSpPr/>
            <p:nvPr/>
          </p:nvSpPr>
          <p:spPr>
            <a:xfrm>
              <a:off x="0" y="0"/>
              <a:ext cx="1375268" cy="295245"/>
            </a:xfrm>
            <a:custGeom>
              <a:avLst/>
              <a:gdLst/>
              <a:ahLst/>
              <a:cxnLst/>
              <a:rect r="r" b="b" t="t" l="l"/>
              <a:pathLst>
                <a:path h="295245" w="1375268">
                  <a:moveTo>
                    <a:pt x="0" y="0"/>
                  </a:moveTo>
                  <a:lnTo>
                    <a:pt x="1375268" y="0"/>
                  </a:lnTo>
                  <a:lnTo>
                    <a:pt x="1375268" y="295245"/>
                  </a:lnTo>
                  <a:lnTo>
                    <a:pt x="0" y="295245"/>
                  </a:lnTo>
                  <a:close/>
                </a:path>
              </a:pathLst>
            </a:custGeom>
            <a:solidFill>
              <a:srgbClr val="B29E84"/>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4310295" y="5246931"/>
            <a:ext cx="3311032" cy="948943"/>
            <a:chOff x="0" y="0"/>
            <a:chExt cx="1375268" cy="394152"/>
          </a:xfrm>
        </p:grpSpPr>
        <p:sp>
          <p:nvSpPr>
            <p:cNvPr name="Freeform 29" id="29"/>
            <p:cNvSpPr/>
            <p:nvPr/>
          </p:nvSpPr>
          <p:spPr>
            <a:xfrm>
              <a:off x="0" y="0"/>
              <a:ext cx="1375268" cy="394152"/>
            </a:xfrm>
            <a:custGeom>
              <a:avLst/>
              <a:gdLst/>
              <a:ahLst/>
              <a:cxnLst/>
              <a:rect r="r" b="b" t="t" l="l"/>
              <a:pathLst>
                <a:path h="394152" w="1375268">
                  <a:moveTo>
                    <a:pt x="0" y="0"/>
                  </a:moveTo>
                  <a:lnTo>
                    <a:pt x="1375268" y="0"/>
                  </a:lnTo>
                  <a:lnTo>
                    <a:pt x="1375268" y="394152"/>
                  </a:lnTo>
                  <a:lnTo>
                    <a:pt x="0" y="394152"/>
                  </a:lnTo>
                  <a:close/>
                </a:path>
              </a:pathLst>
            </a:custGeom>
            <a:solidFill>
              <a:srgbClr val="253439"/>
            </a:soli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a:grpSpLocks noChangeAspect="true"/>
          </p:cNvGrpSpPr>
          <p:nvPr/>
        </p:nvGrpSpPr>
        <p:grpSpPr>
          <a:xfrm rot="0">
            <a:off x="4727841" y="2644167"/>
            <a:ext cx="2475940" cy="2475931"/>
            <a:chOff x="0" y="0"/>
            <a:chExt cx="6350025" cy="6350000"/>
          </a:xfrm>
        </p:grpSpPr>
        <p:sp>
          <p:nvSpPr>
            <p:cNvPr name="Freeform 32" id="32"/>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99" r="-24999" t="0" b="0"/>
              </a:stretch>
            </a:blipFill>
          </p:spPr>
        </p:sp>
      </p:grpSp>
      <p:grpSp>
        <p:nvGrpSpPr>
          <p:cNvPr name="Group 33" id="33"/>
          <p:cNvGrpSpPr/>
          <p:nvPr/>
        </p:nvGrpSpPr>
        <p:grpSpPr>
          <a:xfrm rot="0">
            <a:off x="8249455" y="4409280"/>
            <a:ext cx="2894293" cy="710818"/>
            <a:chOff x="0" y="0"/>
            <a:chExt cx="1202172" cy="295245"/>
          </a:xfrm>
        </p:grpSpPr>
        <p:sp>
          <p:nvSpPr>
            <p:cNvPr name="Freeform 34" id="34"/>
            <p:cNvSpPr/>
            <p:nvPr/>
          </p:nvSpPr>
          <p:spPr>
            <a:xfrm>
              <a:off x="0" y="0"/>
              <a:ext cx="1202172" cy="295245"/>
            </a:xfrm>
            <a:custGeom>
              <a:avLst/>
              <a:gdLst/>
              <a:ahLst/>
              <a:cxnLst/>
              <a:rect r="r" b="b" t="t" l="l"/>
              <a:pathLst>
                <a:path h="295245" w="1202172">
                  <a:moveTo>
                    <a:pt x="0" y="0"/>
                  </a:moveTo>
                  <a:lnTo>
                    <a:pt x="1202172" y="0"/>
                  </a:lnTo>
                  <a:lnTo>
                    <a:pt x="1202172" y="295245"/>
                  </a:lnTo>
                  <a:lnTo>
                    <a:pt x="0" y="295245"/>
                  </a:lnTo>
                  <a:close/>
                </a:path>
              </a:pathLst>
            </a:custGeom>
            <a:solidFill>
              <a:srgbClr val="B29E84"/>
            </a:solidFill>
          </p:spPr>
        </p:sp>
        <p:sp>
          <p:nvSpPr>
            <p:cNvPr name="TextBox 35" id="3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0">
            <a:off x="7832716" y="5246931"/>
            <a:ext cx="3311032" cy="948943"/>
            <a:chOff x="0" y="0"/>
            <a:chExt cx="1375268" cy="394152"/>
          </a:xfrm>
        </p:grpSpPr>
        <p:sp>
          <p:nvSpPr>
            <p:cNvPr name="Freeform 37" id="37"/>
            <p:cNvSpPr/>
            <p:nvPr/>
          </p:nvSpPr>
          <p:spPr>
            <a:xfrm>
              <a:off x="0" y="0"/>
              <a:ext cx="1375268" cy="394152"/>
            </a:xfrm>
            <a:custGeom>
              <a:avLst/>
              <a:gdLst/>
              <a:ahLst/>
              <a:cxnLst/>
              <a:rect r="r" b="b" t="t" l="l"/>
              <a:pathLst>
                <a:path h="394152" w="1375268">
                  <a:moveTo>
                    <a:pt x="0" y="0"/>
                  </a:moveTo>
                  <a:lnTo>
                    <a:pt x="1375268" y="0"/>
                  </a:lnTo>
                  <a:lnTo>
                    <a:pt x="1375268" y="394152"/>
                  </a:lnTo>
                  <a:lnTo>
                    <a:pt x="0" y="394152"/>
                  </a:lnTo>
                  <a:close/>
                </a:path>
              </a:pathLst>
            </a:custGeom>
            <a:solidFill>
              <a:srgbClr val="253439"/>
            </a:solidFill>
          </p:spPr>
        </p:sp>
        <p:sp>
          <p:nvSpPr>
            <p:cNvPr name="TextBox 38" id="3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a:grpSpLocks noChangeAspect="true"/>
          </p:cNvGrpSpPr>
          <p:nvPr/>
        </p:nvGrpSpPr>
        <p:grpSpPr>
          <a:xfrm rot="0">
            <a:off x="8250262" y="2644167"/>
            <a:ext cx="2475940" cy="2475931"/>
            <a:chOff x="0" y="0"/>
            <a:chExt cx="6350025" cy="6350000"/>
          </a:xfrm>
        </p:grpSpPr>
        <p:sp>
          <p:nvSpPr>
            <p:cNvPr name="Freeform 40" id="40"/>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49999" r="0" t="0" b="0"/>
              </a:stretch>
            </a:blipFill>
          </p:spPr>
        </p:sp>
      </p:grpSp>
      <p:grpSp>
        <p:nvGrpSpPr>
          <p:cNvPr name="Group 41" id="41"/>
          <p:cNvGrpSpPr/>
          <p:nvPr/>
        </p:nvGrpSpPr>
        <p:grpSpPr>
          <a:xfrm rot="0">
            <a:off x="1027627" y="8684353"/>
            <a:ext cx="801390" cy="710818"/>
            <a:chOff x="0" y="0"/>
            <a:chExt cx="332865" cy="295245"/>
          </a:xfrm>
        </p:grpSpPr>
        <p:sp>
          <p:nvSpPr>
            <p:cNvPr name="Freeform 42" id="42"/>
            <p:cNvSpPr/>
            <p:nvPr/>
          </p:nvSpPr>
          <p:spPr>
            <a:xfrm>
              <a:off x="0" y="0"/>
              <a:ext cx="332865" cy="295245"/>
            </a:xfrm>
            <a:custGeom>
              <a:avLst/>
              <a:gdLst/>
              <a:ahLst/>
              <a:cxnLst/>
              <a:rect r="r" b="b" t="t" l="l"/>
              <a:pathLst>
                <a:path h="295245" w="332865">
                  <a:moveTo>
                    <a:pt x="0" y="0"/>
                  </a:moveTo>
                  <a:lnTo>
                    <a:pt x="332865" y="0"/>
                  </a:lnTo>
                  <a:lnTo>
                    <a:pt x="332865" y="295245"/>
                  </a:lnTo>
                  <a:lnTo>
                    <a:pt x="0" y="295245"/>
                  </a:lnTo>
                  <a:close/>
                </a:path>
              </a:pathLst>
            </a:custGeom>
            <a:solidFill>
              <a:srgbClr val="B29E84"/>
            </a:solidFill>
          </p:spPr>
        </p:sp>
        <p:sp>
          <p:nvSpPr>
            <p:cNvPr name="TextBox 43" id="4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788947" y="9084388"/>
            <a:ext cx="3311032" cy="948943"/>
            <a:chOff x="0" y="0"/>
            <a:chExt cx="1375268" cy="394152"/>
          </a:xfrm>
        </p:grpSpPr>
        <p:sp>
          <p:nvSpPr>
            <p:cNvPr name="Freeform 45" id="45"/>
            <p:cNvSpPr/>
            <p:nvPr/>
          </p:nvSpPr>
          <p:spPr>
            <a:xfrm>
              <a:off x="0" y="0"/>
              <a:ext cx="1375268" cy="394152"/>
            </a:xfrm>
            <a:custGeom>
              <a:avLst/>
              <a:gdLst/>
              <a:ahLst/>
              <a:cxnLst/>
              <a:rect r="r" b="b" t="t" l="l"/>
              <a:pathLst>
                <a:path h="394152" w="1375268">
                  <a:moveTo>
                    <a:pt x="0" y="0"/>
                  </a:moveTo>
                  <a:lnTo>
                    <a:pt x="1375268" y="0"/>
                  </a:lnTo>
                  <a:lnTo>
                    <a:pt x="1375268" y="394152"/>
                  </a:lnTo>
                  <a:lnTo>
                    <a:pt x="0" y="394152"/>
                  </a:lnTo>
                  <a:close/>
                </a:path>
              </a:pathLst>
            </a:custGeom>
            <a:solidFill>
              <a:srgbClr val="253439"/>
            </a:solidFill>
          </p:spPr>
        </p:sp>
        <p:sp>
          <p:nvSpPr>
            <p:cNvPr name="TextBox 46" id="4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47" id="47"/>
          <p:cNvGrpSpPr>
            <a:grpSpLocks noChangeAspect="true"/>
          </p:cNvGrpSpPr>
          <p:nvPr/>
        </p:nvGrpSpPr>
        <p:grpSpPr>
          <a:xfrm rot="0">
            <a:off x="1206493" y="6481624"/>
            <a:ext cx="2475940" cy="2475931"/>
            <a:chOff x="0" y="0"/>
            <a:chExt cx="6350025" cy="6350000"/>
          </a:xfrm>
        </p:grpSpPr>
        <p:sp>
          <p:nvSpPr>
            <p:cNvPr name="Freeform 48" id="48"/>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35415" r="-5166" t="-87444" b="0"/>
              </a:stretch>
            </a:blipFill>
          </p:spPr>
        </p:sp>
      </p:grpSp>
      <p:grpSp>
        <p:nvGrpSpPr>
          <p:cNvPr name="Group 49" id="49"/>
          <p:cNvGrpSpPr/>
          <p:nvPr/>
        </p:nvGrpSpPr>
        <p:grpSpPr>
          <a:xfrm rot="0">
            <a:off x="4309223" y="8246737"/>
            <a:ext cx="3311032" cy="710818"/>
            <a:chOff x="0" y="0"/>
            <a:chExt cx="1375268" cy="295245"/>
          </a:xfrm>
        </p:grpSpPr>
        <p:sp>
          <p:nvSpPr>
            <p:cNvPr name="Freeform 50" id="50"/>
            <p:cNvSpPr/>
            <p:nvPr/>
          </p:nvSpPr>
          <p:spPr>
            <a:xfrm>
              <a:off x="0" y="0"/>
              <a:ext cx="1375268" cy="295245"/>
            </a:xfrm>
            <a:custGeom>
              <a:avLst/>
              <a:gdLst/>
              <a:ahLst/>
              <a:cxnLst/>
              <a:rect r="r" b="b" t="t" l="l"/>
              <a:pathLst>
                <a:path h="295245" w="1375268">
                  <a:moveTo>
                    <a:pt x="0" y="0"/>
                  </a:moveTo>
                  <a:lnTo>
                    <a:pt x="1375268" y="0"/>
                  </a:lnTo>
                  <a:lnTo>
                    <a:pt x="1375268" y="295245"/>
                  </a:lnTo>
                  <a:lnTo>
                    <a:pt x="0" y="295245"/>
                  </a:lnTo>
                  <a:close/>
                </a:path>
              </a:pathLst>
            </a:custGeom>
            <a:solidFill>
              <a:srgbClr val="B29E84"/>
            </a:solidFill>
          </p:spPr>
        </p:sp>
        <p:sp>
          <p:nvSpPr>
            <p:cNvPr name="TextBox 51" id="5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2" id="52"/>
          <p:cNvGrpSpPr/>
          <p:nvPr/>
        </p:nvGrpSpPr>
        <p:grpSpPr>
          <a:xfrm rot="0">
            <a:off x="4309223" y="9084388"/>
            <a:ext cx="3311032" cy="948943"/>
            <a:chOff x="0" y="0"/>
            <a:chExt cx="1375268" cy="394152"/>
          </a:xfrm>
        </p:grpSpPr>
        <p:sp>
          <p:nvSpPr>
            <p:cNvPr name="Freeform 53" id="53"/>
            <p:cNvSpPr/>
            <p:nvPr/>
          </p:nvSpPr>
          <p:spPr>
            <a:xfrm>
              <a:off x="0" y="0"/>
              <a:ext cx="1375268" cy="394152"/>
            </a:xfrm>
            <a:custGeom>
              <a:avLst/>
              <a:gdLst/>
              <a:ahLst/>
              <a:cxnLst/>
              <a:rect r="r" b="b" t="t" l="l"/>
              <a:pathLst>
                <a:path h="394152" w="1375268">
                  <a:moveTo>
                    <a:pt x="0" y="0"/>
                  </a:moveTo>
                  <a:lnTo>
                    <a:pt x="1375268" y="0"/>
                  </a:lnTo>
                  <a:lnTo>
                    <a:pt x="1375268" y="394152"/>
                  </a:lnTo>
                  <a:lnTo>
                    <a:pt x="0" y="394152"/>
                  </a:lnTo>
                  <a:close/>
                </a:path>
              </a:pathLst>
            </a:custGeom>
            <a:solidFill>
              <a:srgbClr val="253439"/>
            </a:solidFill>
          </p:spPr>
        </p:sp>
        <p:sp>
          <p:nvSpPr>
            <p:cNvPr name="TextBox 54" id="5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5" id="55"/>
          <p:cNvGrpSpPr>
            <a:grpSpLocks noChangeAspect="true"/>
          </p:cNvGrpSpPr>
          <p:nvPr/>
        </p:nvGrpSpPr>
        <p:grpSpPr>
          <a:xfrm rot="0">
            <a:off x="4726768" y="6481624"/>
            <a:ext cx="2475940" cy="2475931"/>
            <a:chOff x="0" y="0"/>
            <a:chExt cx="6350025" cy="6350000"/>
          </a:xfrm>
        </p:grpSpPr>
        <p:sp>
          <p:nvSpPr>
            <p:cNvPr name="Freeform 56" id="56"/>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0" r="0" t="-13598" b="-22643"/>
              </a:stretch>
            </a:blipFill>
          </p:spPr>
        </p:sp>
      </p:grpSp>
      <p:grpSp>
        <p:nvGrpSpPr>
          <p:cNvPr name="Group 57" id="57"/>
          <p:cNvGrpSpPr/>
          <p:nvPr/>
        </p:nvGrpSpPr>
        <p:grpSpPr>
          <a:xfrm rot="0">
            <a:off x="8248382" y="8246737"/>
            <a:ext cx="2894293" cy="710818"/>
            <a:chOff x="0" y="0"/>
            <a:chExt cx="1202172" cy="295245"/>
          </a:xfrm>
        </p:grpSpPr>
        <p:sp>
          <p:nvSpPr>
            <p:cNvPr name="Freeform 58" id="58"/>
            <p:cNvSpPr/>
            <p:nvPr/>
          </p:nvSpPr>
          <p:spPr>
            <a:xfrm>
              <a:off x="0" y="0"/>
              <a:ext cx="1202172" cy="295245"/>
            </a:xfrm>
            <a:custGeom>
              <a:avLst/>
              <a:gdLst/>
              <a:ahLst/>
              <a:cxnLst/>
              <a:rect r="r" b="b" t="t" l="l"/>
              <a:pathLst>
                <a:path h="295245" w="1202172">
                  <a:moveTo>
                    <a:pt x="0" y="0"/>
                  </a:moveTo>
                  <a:lnTo>
                    <a:pt x="1202172" y="0"/>
                  </a:lnTo>
                  <a:lnTo>
                    <a:pt x="1202172" y="295245"/>
                  </a:lnTo>
                  <a:lnTo>
                    <a:pt x="0" y="295245"/>
                  </a:lnTo>
                  <a:close/>
                </a:path>
              </a:pathLst>
            </a:custGeom>
            <a:solidFill>
              <a:srgbClr val="B29E84"/>
            </a:solidFill>
          </p:spPr>
        </p:sp>
        <p:sp>
          <p:nvSpPr>
            <p:cNvPr name="TextBox 59" id="5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0" id="60"/>
          <p:cNvGrpSpPr/>
          <p:nvPr/>
        </p:nvGrpSpPr>
        <p:grpSpPr>
          <a:xfrm rot="0">
            <a:off x="7831644" y="9084388"/>
            <a:ext cx="3311032" cy="948943"/>
            <a:chOff x="0" y="0"/>
            <a:chExt cx="1375268" cy="394152"/>
          </a:xfrm>
        </p:grpSpPr>
        <p:sp>
          <p:nvSpPr>
            <p:cNvPr name="Freeform 61" id="61"/>
            <p:cNvSpPr/>
            <p:nvPr/>
          </p:nvSpPr>
          <p:spPr>
            <a:xfrm>
              <a:off x="0" y="0"/>
              <a:ext cx="1375268" cy="394152"/>
            </a:xfrm>
            <a:custGeom>
              <a:avLst/>
              <a:gdLst/>
              <a:ahLst/>
              <a:cxnLst/>
              <a:rect r="r" b="b" t="t" l="l"/>
              <a:pathLst>
                <a:path h="394152" w="1375268">
                  <a:moveTo>
                    <a:pt x="0" y="0"/>
                  </a:moveTo>
                  <a:lnTo>
                    <a:pt x="1375268" y="0"/>
                  </a:lnTo>
                  <a:lnTo>
                    <a:pt x="1375268" y="394152"/>
                  </a:lnTo>
                  <a:lnTo>
                    <a:pt x="0" y="394152"/>
                  </a:lnTo>
                  <a:close/>
                </a:path>
              </a:pathLst>
            </a:custGeom>
            <a:solidFill>
              <a:srgbClr val="253439"/>
            </a:solidFill>
          </p:spPr>
        </p:sp>
        <p:sp>
          <p:nvSpPr>
            <p:cNvPr name="TextBox 62" id="6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3" id="63"/>
          <p:cNvGrpSpPr>
            <a:grpSpLocks noChangeAspect="true"/>
          </p:cNvGrpSpPr>
          <p:nvPr/>
        </p:nvGrpSpPr>
        <p:grpSpPr>
          <a:xfrm rot="0">
            <a:off x="8249189" y="6481624"/>
            <a:ext cx="2475940" cy="2475931"/>
            <a:chOff x="0" y="0"/>
            <a:chExt cx="6350025" cy="6350000"/>
          </a:xfrm>
        </p:grpSpPr>
        <p:sp>
          <p:nvSpPr>
            <p:cNvPr name="Freeform 64" id="64"/>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7"/>
              <a:stretch>
                <a:fillRect l="-58636" r="-62696" t="-94381" b="-100730"/>
              </a:stretch>
            </a:blipFill>
          </p:spPr>
        </p:sp>
      </p:grpSp>
      <p:grpSp>
        <p:nvGrpSpPr>
          <p:cNvPr name="Group 65" id="65"/>
          <p:cNvGrpSpPr/>
          <p:nvPr/>
        </p:nvGrpSpPr>
        <p:grpSpPr>
          <a:xfrm rot="0">
            <a:off x="12189137" y="6185133"/>
            <a:ext cx="2894293" cy="710818"/>
            <a:chOff x="0" y="0"/>
            <a:chExt cx="1202172" cy="295245"/>
          </a:xfrm>
        </p:grpSpPr>
        <p:sp>
          <p:nvSpPr>
            <p:cNvPr name="Freeform 66" id="66"/>
            <p:cNvSpPr/>
            <p:nvPr/>
          </p:nvSpPr>
          <p:spPr>
            <a:xfrm>
              <a:off x="0" y="0"/>
              <a:ext cx="1202172" cy="295245"/>
            </a:xfrm>
            <a:custGeom>
              <a:avLst/>
              <a:gdLst/>
              <a:ahLst/>
              <a:cxnLst/>
              <a:rect r="r" b="b" t="t" l="l"/>
              <a:pathLst>
                <a:path h="295245" w="1202172">
                  <a:moveTo>
                    <a:pt x="0" y="0"/>
                  </a:moveTo>
                  <a:lnTo>
                    <a:pt x="1202172" y="0"/>
                  </a:lnTo>
                  <a:lnTo>
                    <a:pt x="1202172" y="295245"/>
                  </a:lnTo>
                  <a:lnTo>
                    <a:pt x="0" y="295245"/>
                  </a:lnTo>
                  <a:close/>
                </a:path>
              </a:pathLst>
            </a:custGeom>
            <a:solidFill>
              <a:srgbClr val="B29E84"/>
            </a:solidFill>
          </p:spPr>
        </p:sp>
        <p:sp>
          <p:nvSpPr>
            <p:cNvPr name="TextBox 67" id="6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8" id="68"/>
          <p:cNvGrpSpPr/>
          <p:nvPr/>
        </p:nvGrpSpPr>
        <p:grpSpPr>
          <a:xfrm rot="0">
            <a:off x="11772398" y="7022785"/>
            <a:ext cx="3311032" cy="948943"/>
            <a:chOff x="0" y="0"/>
            <a:chExt cx="1375268" cy="394152"/>
          </a:xfrm>
        </p:grpSpPr>
        <p:sp>
          <p:nvSpPr>
            <p:cNvPr name="Freeform 69" id="69"/>
            <p:cNvSpPr/>
            <p:nvPr/>
          </p:nvSpPr>
          <p:spPr>
            <a:xfrm>
              <a:off x="0" y="0"/>
              <a:ext cx="1375268" cy="394152"/>
            </a:xfrm>
            <a:custGeom>
              <a:avLst/>
              <a:gdLst/>
              <a:ahLst/>
              <a:cxnLst/>
              <a:rect r="r" b="b" t="t" l="l"/>
              <a:pathLst>
                <a:path h="394152" w="1375268">
                  <a:moveTo>
                    <a:pt x="0" y="0"/>
                  </a:moveTo>
                  <a:lnTo>
                    <a:pt x="1375268" y="0"/>
                  </a:lnTo>
                  <a:lnTo>
                    <a:pt x="1375268" y="394152"/>
                  </a:lnTo>
                  <a:lnTo>
                    <a:pt x="0" y="394152"/>
                  </a:lnTo>
                  <a:close/>
                </a:path>
              </a:pathLst>
            </a:custGeom>
            <a:solidFill>
              <a:srgbClr val="253439"/>
            </a:solidFill>
          </p:spPr>
        </p:sp>
        <p:sp>
          <p:nvSpPr>
            <p:cNvPr name="TextBox 70" id="7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71" id="71"/>
          <p:cNvGrpSpPr>
            <a:grpSpLocks noChangeAspect="true"/>
          </p:cNvGrpSpPr>
          <p:nvPr/>
        </p:nvGrpSpPr>
        <p:grpSpPr>
          <a:xfrm rot="0">
            <a:off x="12189944" y="4420021"/>
            <a:ext cx="2475940" cy="2475931"/>
            <a:chOff x="0" y="0"/>
            <a:chExt cx="6350025" cy="6350000"/>
          </a:xfrm>
        </p:grpSpPr>
        <p:sp>
          <p:nvSpPr>
            <p:cNvPr name="Freeform 72" id="72"/>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8"/>
              <a:stretch>
                <a:fillRect l="0" r="0" t="0" b="0"/>
              </a:stretch>
            </a:blipFill>
          </p:spPr>
        </p:sp>
      </p:grpSp>
      <p:sp>
        <p:nvSpPr>
          <p:cNvPr name="TextBox 73" id="73"/>
          <p:cNvSpPr txBox="true"/>
          <p:nvPr/>
        </p:nvSpPr>
        <p:spPr>
          <a:xfrm rot="0">
            <a:off x="1193740" y="348343"/>
            <a:ext cx="3336171"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 Kelompok 5</a:t>
            </a:r>
          </a:p>
        </p:txBody>
      </p:sp>
      <p:sp>
        <p:nvSpPr>
          <p:cNvPr name="TextBox 74" id="74"/>
          <p:cNvSpPr txBox="true"/>
          <p:nvPr/>
        </p:nvSpPr>
        <p:spPr>
          <a:xfrm rot="0">
            <a:off x="1193740" y="1271221"/>
            <a:ext cx="3938481" cy="92710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Our Team</a:t>
            </a:r>
          </a:p>
        </p:txBody>
      </p:sp>
      <p:sp>
        <p:nvSpPr>
          <p:cNvPr name="TextBox 75" id="75"/>
          <p:cNvSpPr txBox="true"/>
          <p:nvPr/>
        </p:nvSpPr>
        <p:spPr>
          <a:xfrm rot="0">
            <a:off x="1075252" y="5249384"/>
            <a:ext cx="2655878" cy="897650"/>
          </a:xfrm>
          <a:prstGeom prst="rect">
            <a:avLst/>
          </a:prstGeom>
        </p:spPr>
        <p:txBody>
          <a:bodyPr anchor="t" rtlCol="false" tIns="0" lIns="0" bIns="0" rIns="0">
            <a:spAutoFit/>
          </a:bodyPr>
          <a:lstStyle/>
          <a:p>
            <a:pPr algn="ctr">
              <a:lnSpc>
                <a:spcPts val="3607"/>
              </a:lnSpc>
            </a:pPr>
            <a:r>
              <a:rPr lang="en-US" sz="2576">
                <a:solidFill>
                  <a:srgbClr val="FFFFFF"/>
                </a:solidFill>
                <a:latin typeface="Blinker"/>
              </a:rPr>
              <a:t>Zulfiqry Saadputra</a:t>
            </a:r>
          </a:p>
          <a:p>
            <a:pPr algn="ctr">
              <a:lnSpc>
                <a:spcPts val="3607"/>
              </a:lnSpc>
            </a:pPr>
            <a:r>
              <a:rPr lang="en-US" sz="2576">
                <a:solidFill>
                  <a:srgbClr val="FFFFFF"/>
                </a:solidFill>
                <a:latin typeface="Blinker"/>
              </a:rPr>
              <a:t>D121201003</a:t>
            </a:r>
          </a:p>
        </p:txBody>
      </p:sp>
      <p:sp>
        <p:nvSpPr>
          <p:cNvPr name="TextBox 76" id="76"/>
          <p:cNvSpPr txBox="true"/>
          <p:nvPr/>
        </p:nvSpPr>
        <p:spPr>
          <a:xfrm rot="0">
            <a:off x="4727841" y="5258909"/>
            <a:ext cx="2475940" cy="897650"/>
          </a:xfrm>
          <a:prstGeom prst="rect">
            <a:avLst/>
          </a:prstGeom>
        </p:spPr>
        <p:txBody>
          <a:bodyPr anchor="t" rtlCol="false" tIns="0" lIns="0" bIns="0" rIns="0">
            <a:spAutoFit/>
          </a:bodyPr>
          <a:lstStyle/>
          <a:p>
            <a:pPr algn="ctr">
              <a:lnSpc>
                <a:spcPts val="3607"/>
              </a:lnSpc>
            </a:pPr>
            <a:r>
              <a:rPr lang="en-US" sz="2576">
                <a:solidFill>
                  <a:srgbClr val="FFFFFF"/>
                </a:solidFill>
                <a:latin typeface="Blinker"/>
              </a:rPr>
              <a:t>Viery  Gabriel L</a:t>
            </a:r>
          </a:p>
          <a:p>
            <a:pPr algn="ctr">
              <a:lnSpc>
                <a:spcPts val="3607"/>
              </a:lnSpc>
            </a:pPr>
            <a:r>
              <a:rPr lang="en-US" sz="2576">
                <a:solidFill>
                  <a:srgbClr val="FFFFFF"/>
                </a:solidFill>
                <a:latin typeface="Blinker"/>
              </a:rPr>
              <a:t>D121201011</a:t>
            </a:r>
          </a:p>
        </p:txBody>
      </p:sp>
      <p:sp>
        <p:nvSpPr>
          <p:cNvPr name="TextBox 77" id="77"/>
          <p:cNvSpPr txBox="true"/>
          <p:nvPr/>
        </p:nvSpPr>
        <p:spPr>
          <a:xfrm rot="0">
            <a:off x="8250262" y="5268434"/>
            <a:ext cx="2475940" cy="897650"/>
          </a:xfrm>
          <a:prstGeom prst="rect">
            <a:avLst/>
          </a:prstGeom>
        </p:spPr>
        <p:txBody>
          <a:bodyPr anchor="t" rtlCol="false" tIns="0" lIns="0" bIns="0" rIns="0">
            <a:spAutoFit/>
          </a:bodyPr>
          <a:lstStyle/>
          <a:p>
            <a:pPr algn="ctr">
              <a:lnSpc>
                <a:spcPts val="3607"/>
              </a:lnSpc>
            </a:pPr>
            <a:r>
              <a:rPr lang="en-US" sz="2576">
                <a:solidFill>
                  <a:srgbClr val="FFFFFF"/>
                </a:solidFill>
                <a:latin typeface="Blinker"/>
              </a:rPr>
              <a:t>Muh. Akram</a:t>
            </a:r>
          </a:p>
          <a:p>
            <a:pPr algn="ctr">
              <a:lnSpc>
                <a:spcPts val="3607"/>
              </a:lnSpc>
            </a:pPr>
            <a:r>
              <a:rPr lang="en-US" sz="2576">
                <a:solidFill>
                  <a:srgbClr val="FFFFFF"/>
                </a:solidFill>
                <a:latin typeface="Blinker"/>
              </a:rPr>
              <a:t>D121201019</a:t>
            </a:r>
          </a:p>
        </p:txBody>
      </p:sp>
      <p:sp>
        <p:nvSpPr>
          <p:cNvPr name="TextBox 78" id="78"/>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2</a:t>
            </a:r>
          </a:p>
        </p:txBody>
      </p:sp>
      <p:sp>
        <p:nvSpPr>
          <p:cNvPr name="TextBox 79" id="79"/>
          <p:cNvSpPr txBox="true"/>
          <p:nvPr/>
        </p:nvSpPr>
        <p:spPr>
          <a:xfrm rot="0">
            <a:off x="1047750" y="9090905"/>
            <a:ext cx="2653733" cy="897650"/>
          </a:xfrm>
          <a:prstGeom prst="rect">
            <a:avLst/>
          </a:prstGeom>
        </p:spPr>
        <p:txBody>
          <a:bodyPr anchor="t" rtlCol="false" tIns="0" lIns="0" bIns="0" rIns="0">
            <a:spAutoFit/>
          </a:bodyPr>
          <a:lstStyle/>
          <a:p>
            <a:pPr algn="ctr">
              <a:lnSpc>
                <a:spcPts val="3607"/>
              </a:lnSpc>
            </a:pPr>
            <a:r>
              <a:rPr lang="en-US" sz="2576">
                <a:solidFill>
                  <a:srgbClr val="FFFFFF"/>
                </a:solidFill>
                <a:latin typeface="Blinker"/>
              </a:rPr>
              <a:t>Azzahra Beladina S</a:t>
            </a:r>
          </a:p>
          <a:p>
            <a:pPr algn="ctr">
              <a:lnSpc>
                <a:spcPts val="3607"/>
              </a:lnSpc>
            </a:pPr>
            <a:r>
              <a:rPr lang="en-US" sz="2576">
                <a:solidFill>
                  <a:srgbClr val="FFFFFF"/>
                </a:solidFill>
                <a:latin typeface="Blinker"/>
              </a:rPr>
              <a:t>D121201017</a:t>
            </a:r>
          </a:p>
        </p:txBody>
      </p:sp>
      <p:sp>
        <p:nvSpPr>
          <p:cNvPr name="TextBox 80" id="80"/>
          <p:cNvSpPr txBox="true"/>
          <p:nvPr/>
        </p:nvSpPr>
        <p:spPr>
          <a:xfrm rot="0">
            <a:off x="4679143" y="9100430"/>
            <a:ext cx="2666885" cy="444673"/>
          </a:xfrm>
          <a:prstGeom prst="rect">
            <a:avLst/>
          </a:prstGeom>
        </p:spPr>
        <p:txBody>
          <a:bodyPr anchor="t" rtlCol="false" tIns="0" lIns="0" bIns="0" rIns="0">
            <a:spAutoFit/>
          </a:bodyPr>
          <a:lstStyle/>
          <a:p>
            <a:pPr algn="ctr">
              <a:lnSpc>
                <a:spcPts val="3607"/>
              </a:lnSpc>
            </a:pPr>
            <a:r>
              <a:rPr lang="en-US" sz="2576">
                <a:solidFill>
                  <a:srgbClr val="FFFFFF"/>
                </a:solidFill>
                <a:latin typeface="Blinker"/>
              </a:rPr>
              <a:t>Husnul Khatimah S</a:t>
            </a:r>
          </a:p>
          <a:p>
            <a:pPr algn="ctr">
              <a:lnSpc>
                <a:spcPts val="3607"/>
              </a:lnSpc>
            </a:pPr>
            <a:r>
              <a:rPr lang="en-US" sz="2576">
                <a:solidFill>
                  <a:srgbClr val="FFFFFF"/>
                </a:solidFill>
                <a:latin typeface="Blinker"/>
              </a:rPr>
              <a:t>D121201026</a:t>
            </a:r>
          </a:p>
        </p:txBody>
      </p:sp>
      <p:sp>
        <p:nvSpPr>
          <p:cNvPr name="TextBox 81" id="81"/>
          <p:cNvSpPr txBox="true"/>
          <p:nvPr/>
        </p:nvSpPr>
        <p:spPr>
          <a:xfrm rot="0">
            <a:off x="8249189" y="9100430"/>
            <a:ext cx="2475940" cy="897650"/>
          </a:xfrm>
          <a:prstGeom prst="rect">
            <a:avLst/>
          </a:prstGeom>
        </p:spPr>
        <p:txBody>
          <a:bodyPr anchor="t" rtlCol="false" tIns="0" lIns="0" bIns="0" rIns="0">
            <a:spAutoFit/>
          </a:bodyPr>
          <a:lstStyle/>
          <a:p>
            <a:pPr algn="ctr">
              <a:lnSpc>
                <a:spcPts val="3607"/>
              </a:lnSpc>
            </a:pPr>
            <a:r>
              <a:rPr lang="en-US" sz="2576">
                <a:solidFill>
                  <a:srgbClr val="FFFFFF"/>
                </a:solidFill>
                <a:latin typeface="Blinker"/>
              </a:rPr>
              <a:t>Atira Septiara</a:t>
            </a:r>
          </a:p>
          <a:p>
            <a:pPr algn="ctr">
              <a:lnSpc>
                <a:spcPts val="3607"/>
              </a:lnSpc>
            </a:pPr>
            <a:r>
              <a:rPr lang="en-US" sz="2576">
                <a:solidFill>
                  <a:srgbClr val="FFFFFF"/>
                </a:solidFill>
                <a:latin typeface="Blinker"/>
              </a:rPr>
              <a:t>D121201107</a:t>
            </a:r>
          </a:p>
        </p:txBody>
      </p:sp>
      <p:sp>
        <p:nvSpPr>
          <p:cNvPr name="TextBox 82" id="82"/>
          <p:cNvSpPr txBox="true"/>
          <p:nvPr/>
        </p:nvSpPr>
        <p:spPr>
          <a:xfrm rot="0">
            <a:off x="12189944" y="7035978"/>
            <a:ext cx="2475940" cy="897650"/>
          </a:xfrm>
          <a:prstGeom prst="rect">
            <a:avLst/>
          </a:prstGeom>
        </p:spPr>
        <p:txBody>
          <a:bodyPr anchor="t" rtlCol="false" tIns="0" lIns="0" bIns="0" rIns="0">
            <a:spAutoFit/>
          </a:bodyPr>
          <a:lstStyle/>
          <a:p>
            <a:pPr algn="ctr">
              <a:lnSpc>
                <a:spcPts val="3607"/>
              </a:lnSpc>
            </a:pPr>
            <a:r>
              <a:rPr lang="en-US" sz="2576">
                <a:solidFill>
                  <a:srgbClr val="FFFFFF"/>
                </a:solidFill>
                <a:latin typeface="Blinker"/>
              </a:rPr>
              <a:t>Zid Irsyadin S. W.</a:t>
            </a:r>
          </a:p>
          <a:p>
            <a:pPr algn="ctr">
              <a:lnSpc>
                <a:spcPts val="3607"/>
              </a:lnSpc>
            </a:pPr>
            <a:r>
              <a:rPr lang="en-US" sz="2576">
                <a:solidFill>
                  <a:srgbClr val="FFFFFF"/>
                </a:solidFill>
                <a:latin typeface="Blinker"/>
              </a:rPr>
              <a:t>D121201016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68905" cy="830036"/>
            <a:chOff x="0" y="0"/>
            <a:chExt cx="149835" cy="218610"/>
          </a:xfrm>
        </p:grpSpPr>
        <p:sp>
          <p:nvSpPr>
            <p:cNvPr name="Freeform 6" id="6"/>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1028700"/>
            <a:ext cx="12859592" cy="1316891"/>
            <a:chOff x="0" y="0"/>
            <a:chExt cx="3386888" cy="346836"/>
          </a:xfrm>
        </p:grpSpPr>
        <p:sp>
          <p:nvSpPr>
            <p:cNvPr name="Freeform 9" id="9"/>
            <p:cNvSpPr/>
            <p:nvPr/>
          </p:nvSpPr>
          <p:spPr>
            <a:xfrm>
              <a:off x="0" y="0"/>
              <a:ext cx="3386889" cy="346836"/>
            </a:xfrm>
            <a:custGeom>
              <a:avLst/>
              <a:gdLst/>
              <a:ahLst/>
              <a:cxnLst/>
              <a:rect r="r" b="b" t="t" l="l"/>
              <a:pathLst>
                <a:path h="346836" w="3386889">
                  <a:moveTo>
                    <a:pt x="0" y="0"/>
                  </a:moveTo>
                  <a:lnTo>
                    <a:pt x="3386889" y="0"/>
                  </a:lnTo>
                  <a:lnTo>
                    <a:pt x="3386889" y="346836"/>
                  </a:lnTo>
                  <a:lnTo>
                    <a:pt x="0" y="346836"/>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5178982" y="9680342"/>
            <a:ext cx="1484219" cy="606658"/>
            <a:chOff x="0" y="0"/>
            <a:chExt cx="390905" cy="159778"/>
          </a:xfrm>
        </p:grpSpPr>
        <p:sp>
          <p:nvSpPr>
            <p:cNvPr name="Freeform 12" id="12"/>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B29E84"/>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4" id="14"/>
          <p:cNvPicPr>
            <a:picLocks noChangeAspect="true"/>
          </p:cNvPicPr>
          <p:nvPr/>
        </p:nvPicPr>
        <p:blipFill>
          <a:blip r:embed="rId2"/>
          <a:srcRect l="6448" t="4661" r="6448" b="4661"/>
          <a:stretch>
            <a:fillRect/>
          </a:stretch>
        </p:blipFill>
        <p:spPr>
          <a:xfrm flipH="false" flipV="false" rot="0">
            <a:off x="3199114" y="2141171"/>
            <a:ext cx="6209226" cy="8954971"/>
          </a:xfrm>
          <a:prstGeom prst="rect">
            <a:avLst/>
          </a:prstGeom>
        </p:spPr>
      </p:pic>
      <p:sp>
        <p:nvSpPr>
          <p:cNvPr name="TextBox 15" id="15"/>
          <p:cNvSpPr txBox="true"/>
          <p:nvPr/>
        </p:nvSpPr>
        <p:spPr>
          <a:xfrm rot="0">
            <a:off x="1193740" y="348343"/>
            <a:ext cx="4338669" cy="539742"/>
          </a:xfrm>
          <a:prstGeom prst="rect">
            <a:avLst/>
          </a:prstGeom>
        </p:spPr>
        <p:txBody>
          <a:bodyPr anchor="t" rtlCol="false" tIns="0" lIns="0" bIns="0" rIns="0">
            <a:spAutoFit/>
          </a:bodyPr>
          <a:lstStyle/>
          <a:p>
            <a:pPr>
              <a:lnSpc>
                <a:spcPts val="4374"/>
              </a:lnSpc>
            </a:pPr>
            <a:r>
              <a:rPr lang="en-US" sz="3124">
                <a:solidFill>
                  <a:srgbClr val="000000"/>
                </a:solidFill>
                <a:latin typeface="Blinker"/>
              </a:rPr>
              <a:t>Project Kelompok 5</a:t>
            </a:r>
          </a:p>
        </p:txBody>
      </p:sp>
      <p:sp>
        <p:nvSpPr>
          <p:cNvPr name="TextBox 16" id="16"/>
          <p:cNvSpPr txBox="true"/>
          <p:nvPr/>
        </p:nvSpPr>
        <p:spPr>
          <a:xfrm rot="0">
            <a:off x="568905" y="1214071"/>
            <a:ext cx="11767316" cy="92710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Example</a:t>
            </a:r>
          </a:p>
        </p:txBody>
      </p:sp>
      <p:sp>
        <p:nvSpPr>
          <p:cNvPr name="TextBox 17" id="17"/>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20</a:t>
            </a:r>
          </a:p>
        </p:txBody>
      </p:sp>
      <p:sp>
        <p:nvSpPr>
          <p:cNvPr name="TextBox 18" id="18"/>
          <p:cNvSpPr txBox="true"/>
          <p:nvPr/>
        </p:nvSpPr>
        <p:spPr>
          <a:xfrm rot="0">
            <a:off x="568905" y="2635249"/>
            <a:ext cx="2185690" cy="504826"/>
          </a:xfrm>
          <a:prstGeom prst="rect">
            <a:avLst/>
          </a:prstGeom>
        </p:spPr>
        <p:txBody>
          <a:bodyPr anchor="t" rtlCol="false" tIns="0" lIns="0" bIns="0" rIns="0">
            <a:spAutoFit/>
          </a:bodyPr>
          <a:lstStyle/>
          <a:p>
            <a:pPr>
              <a:lnSpc>
                <a:spcPts val="4199"/>
              </a:lnSpc>
              <a:spcBef>
                <a:spcPct val="0"/>
              </a:spcBef>
            </a:pPr>
            <a:r>
              <a:rPr lang="en-US" sz="2999">
                <a:solidFill>
                  <a:srgbClr val="000000"/>
                </a:solidFill>
                <a:latin typeface="Blinker"/>
              </a:rPr>
              <a:t>HTML Version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68905" cy="830036"/>
            <a:chOff x="0" y="0"/>
            <a:chExt cx="149835" cy="218610"/>
          </a:xfrm>
        </p:grpSpPr>
        <p:sp>
          <p:nvSpPr>
            <p:cNvPr name="Freeform 6" id="6"/>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1028700"/>
            <a:ext cx="12961057" cy="1316891"/>
            <a:chOff x="0" y="0"/>
            <a:chExt cx="3413612" cy="346836"/>
          </a:xfrm>
        </p:grpSpPr>
        <p:sp>
          <p:nvSpPr>
            <p:cNvPr name="Freeform 9" id="9"/>
            <p:cNvSpPr/>
            <p:nvPr/>
          </p:nvSpPr>
          <p:spPr>
            <a:xfrm>
              <a:off x="0" y="0"/>
              <a:ext cx="3413612" cy="346836"/>
            </a:xfrm>
            <a:custGeom>
              <a:avLst/>
              <a:gdLst/>
              <a:ahLst/>
              <a:cxnLst/>
              <a:rect r="r" b="b" t="t" l="l"/>
              <a:pathLst>
                <a:path h="346836" w="3413612">
                  <a:moveTo>
                    <a:pt x="0" y="0"/>
                  </a:moveTo>
                  <a:lnTo>
                    <a:pt x="3413612" y="0"/>
                  </a:lnTo>
                  <a:lnTo>
                    <a:pt x="3413612" y="346836"/>
                  </a:lnTo>
                  <a:lnTo>
                    <a:pt x="0" y="346836"/>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5178982" y="9680342"/>
            <a:ext cx="1484219" cy="606658"/>
            <a:chOff x="0" y="0"/>
            <a:chExt cx="390905" cy="159778"/>
          </a:xfrm>
        </p:grpSpPr>
        <p:sp>
          <p:nvSpPr>
            <p:cNvPr name="Freeform 12" id="12"/>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B29E84"/>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193740" y="348343"/>
            <a:ext cx="4338669" cy="539742"/>
          </a:xfrm>
          <a:prstGeom prst="rect">
            <a:avLst/>
          </a:prstGeom>
        </p:spPr>
        <p:txBody>
          <a:bodyPr anchor="t" rtlCol="false" tIns="0" lIns="0" bIns="0" rIns="0">
            <a:spAutoFit/>
          </a:bodyPr>
          <a:lstStyle/>
          <a:p>
            <a:pPr>
              <a:lnSpc>
                <a:spcPts val="4374"/>
              </a:lnSpc>
            </a:pPr>
            <a:r>
              <a:rPr lang="en-US" sz="3124">
                <a:solidFill>
                  <a:srgbClr val="000000"/>
                </a:solidFill>
                <a:latin typeface="Blinker"/>
              </a:rPr>
              <a:t>Project Kelompok 5</a:t>
            </a:r>
          </a:p>
        </p:txBody>
      </p:sp>
      <p:sp>
        <p:nvSpPr>
          <p:cNvPr name="TextBox 15" id="15"/>
          <p:cNvSpPr txBox="true"/>
          <p:nvPr/>
        </p:nvSpPr>
        <p:spPr>
          <a:xfrm rot="0">
            <a:off x="568905" y="1214071"/>
            <a:ext cx="11767316" cy="92710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Example</a:t>
            </a:r>
          </a:p>
        </p:txBody>
      </p:sp>
      <p:sp>
        <p:nvSpPr>
          <p:cNvPr name="TextBox 16" id="16"/>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21</a:t>
            </a:r>
          </a:p>
        </p:txBody>
      </p:sp>
      <p:sp>
        <p:nvSpPr>
          <p:cNvPr name="TextBox 17" id="17"/>
          <p:cNvSpPr txBox="true"/>
          <p:nvPr/>
        </p:nvSpPr>
        <p:spPr>
          <a:xfrm rot="0">
            <a:off x="568905" y="2635249"/>
            <a:ext cx="2151013" cy="504826"/>
          </a:xfrm>
          <a:prstGeom prst="rect">
            <a:avLst/>
          </a:prstGeom>
        </p:spPr>
        <p:txBody>
          <a:bodyPr anchor="t" rtlCol="false" tIns="0" lIns="0" bIns="0" rIns="0">
            <a:spAutoFit/>
          </a:bodyPr>
          <a:lstStyle/>
          <a:p>
            <a:pPr>
              <a:lnSpc>
                <a:spcPts val="4199"/>
              </a:lnSpc>
              <a:spcBef>
                <a:spcPct val="0"/>
              </a:spcBef>
            </a:pPr>
            <a:r>
              <a:rPr lang="en-US" sz="2999">
                <a:solidFill>
                  <a:srgbClr val="000000"/>
                </a:solidFill>
                <a:latin typeface="Blinker"/>
              </a:rPr>
              <a:t>With React JS</a:t>
            </a:r>
          </a:p>
        </p:txBody>
      </p:sp>
      <p:pic>
        <p:nvPicPr>
          <p:cNvPr name="Picture 18" id="18"/>
          <p:cNvPicPr>
            <a:picLocks noChangeAspect="true"/>
          </p:cNvPicPr>
          <p:nvPr/>
        </p:nvPicPr>
        <p:blipFill>
          <a:blip r:embed="rId2"/>
          <a:srcRect l="0" t="0" r="0" b="0"/>
          <a:stretch>
            <a:fillRect/>
          </a:stretch>
        </p:blipFill>
        <p:spPr>
          <a:xfrm flipH="false" flipV="false" rot="0">
            <a:off x="2961525" y="2692399"/>
            <a:ext cx="13701675" cy="694361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2534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666052" y="3964409"/>
            <a:ext cx="621948" cy="4653430"/>
            <a:chOff x="0" y="0"/>
            <a:chExt cx="163805" cy="1225595"/>
          </a:xfrm>
        </p:grpSpPr>
        <p:sp>
          <p:nvSpPr>
            <p:cNvPr name="Freeform 6" id="6"/>
            <p:cNvSpPr/>
            <p:nvPr/>
          </p:nvSpPr>
          <p:spPr>
            <a:xfrm>
              <a:off x="0" y="0"/>
              <a:ext cx="163805" cy="1225595"/>
            </a:xfrm>
            <a:custGeom>
              <a:avLst/>
              <a:gdLst/>
              <a:ahLst/>
              <a:cxnLst/>
              <a:rect r="r" b="b" t="t" l="l"/>
              <a:pathLst>
                <a:path h="1225595" w="163805">
                  <a:moveTo>
                    <a:pt x="0" y="0"/>
                  </a:moveTo>
                  <a:lnTo>
                    <a:pt x="163805" y="0"/>
                  </a:lnTo>
                  <a:lnTo>
                    <a:pt x="163805" y="1225595"/>
                  </a:lnTo>
                  <a:lnTo>
                    <a:pt x="0" y="1225595"/>
                  </a:lnTo>
                  <a:close/>
                </a:path>
              </a:pathLst>
            </a:custGeom>
            <a:solidFill>
              <a:srgbClr val="B29E8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666052" y="3136358"/>
            <a:ext cx="621948" cy="551059"/>
            <a:chOff x="0" y="0"/>
            <a:chExt cx="163805" cy="145135"/>
          </a:xfrm>
        </p:grpSpPr>
        <p:sp>
          <p:nvSpPr>
            <p:cNvPr name="Freeform 9" id="9"/>
            <p:cNvSpPr/>
            <p:nvPr/>
          </p:nvSpPr>
          <p:spPr>
            <a:xfrm>
              <a:off x="0" y="0"/>
              <a:ext cx="163805" cy="145135"/>
            </a:xfrm>
            <a:custGeom>
              <a:avLst/>
              <a:gdLst/>
              <a:ahLst/>
              <a:cxnLst/>
              <a:rect r="r" b="b" t="t" l="l"/>
              <a:pathLst>
                <a:path h="145135" w="163805">
                  <a:moveTo>
                    <a:pt x="0" y="0"/>
                  </a:moveTo>
                  <a:lnTo>
                    <a:pt x="163805" y="0"/>
                  </a:lnTo>
                  <a:lnTo>
                    <a:pt x="163805" y="145135"/>
                  </a:lnTo>
                  <a:lnTo>
                    <a:pt x="0" y="145135"/>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0" y="0"/>
            <a:ext cx="568905" cy="830036"/>
            <a:chOff x="0" y="0"/>
            <a:chExt cx="149835" cy="218610"/>
          </a:xfrm>
        </p:grpSpPr>
        <p:sp>
          <p:nvSpPr>
            <p:cNvPr name="Freeform 12" id="12"/>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0" y="2020572"/>
            <a:ext cx="3320678" cy="8266428"/>
            <a:chOff x="0" y="0"/>
            <a:chExt cx="874582" cy="2177166"/>
          </a:xfrm>
        </p:grpSpPr>
        <p:sp>
          <p:nvSpPr>
            <p:cNvPr name="Freeform 15" id="15"/>
            <p:cNvSpPr/>
            <p:nvPr/>
          </p:nvSpPr>
          <p:spPr>
            <a:xfrm>
              <a:off x="0" y="0"/>
              <a:ext cx="874582" cy="2177166"/>
            </a:xfrm>
            <a:custGeom>
              <a:avLst/>
              <a:gdLst/>
              <a:ahLst/>
              <a:cxnLst/>
              <a:rect r="r" b="b" t="t" l="l"/>
              <a:pathLst>
                <a:path h="2177166" w="874582">
                  <a:moveTo>
                    <a:pt x="0" y="0"/>
                  </a:moveTo>
                  <a:lnTo>
                    <a:pt x="874582" y="0"/>
                  </a:lnTo>
                  <a:lnTo>
                    <a:pt x="874582" y="2177166"/>
                  </a:lnTo>
                  <a:lnTo>
                    <a:pt x="0" y="2177166"/>
                  </a:lnTo>
                  <a:close/>
                </a:path>
              </a:pathLst>
            </a:custGeom>
            <a:solidFill>
              <a:srgbClr val="253439"/>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0" y="1028700"/>
            <a:ext cx="12961057" cy="1316891"/>
            <a:chOff x="0" y="0"/>
            <a:chExt cx="3413612" cy="346836"/>
          </a:xfrm>
        </p:grpSpPr>
        <p:sp>
          <p:nvSpPr>
            <p:cNvPr name="Freeform 18" id="18"/>
            <p:cNvSpPr/>
            <p:nvPr/>
          </p:nvSpPr>
          <p:spPr>
            <a:xfrm>
              <a:off x="0" y="0"/>
              <a:ext cx="3413612" cy="346836"/>
            </a:xfrm>
            <a:custGeom>
              <a:avLst/>
              <a:gdLst/>
              <a:ahLst/>
              <a:cxnLst/>
              <a:rect r="r" b="b" t="t" l="l"/>
              <a:pathLst>
                <a:path h="346836" w="3413612">
                  <a:moveTo>
                    <a:pt x="0" y="0"/>
                  </a:moveTo>
                  <a:lnTo>
                    <a:pt x="3413612" y="0"/>
                  </a:lnTo>
                  <a:lnTo>
                    <a:pt x="3413612" y="346836"/>
                  </a:lnTo>
                  <a:lnTo>
                    <a:pt x="0" y="346836"/>
                  </a:lnTo>
                  <a:close/>
                </a:path>
              </a:pathLst>
            </a:custGeom>
            <a:solidFill>
              <a:srgbClr val="253439"/>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193740" y="2898908"/>
            <a:ext cx="6397909" cy="1025958"/>
            <a:chOff x="0" y="0"/>
            <a:chExt cx="1685046" cy="270211"/>
          </a:xfrm>
        </p:grpSpPr>
        <p:sp>
          <p:nvSpPr>
            <p:cNvPr name="Freeform 21" id="21"/>
            <p:cNvSpPr/>
            <p:nvPr/>
          </p:nvSpPr>
          <p:spPr>
            <a:xfrm>
              <a:off x="0" y="0"/>
              <a:ext cx="1685046" cy="270211"/>
            </a:xfrm>
            <a:custGeom>
              <a:avLst/>
              <a:gdLst/>
              <a:ahLst/>
              <a:cxnLst/>
              <a:rect r="r" b="b" t="t" l="l"/>
              <a:pathLst>
                <a:path h="270211" w="1685046">
                  <a:moveTo>
                    <a:pt x="0" y="0"/>
                  </a:moveTo>
                  <a:lnTo>
                    <a:pt x="1685046" y="0"/>
                  </a:lnTo>
                  <a:lnTo>
                    <a:pt x="1685046" y="270211"/>
                  </a:lnTo>
                  <a:lnTo>
                    <a:pt x="0" y="270211"/>
                  </a:lnTo>
                  <a:close/>
                </a:path>
              </a:pathLst>
            </a:custGeom>
            <a:solidFill>
              <a:srgbClr val="B29E84"/>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193740" y="4401116"/>
            <a:ext cx="6397909" cy="1025958"/>
            <a:chOff x="0" y="0"/>
            <a:chExt cx="1685046" cy="270211"/>
          </a:xfrm>
        </p:grpSpPr>
        <p:sp>
          <p:nvSpPr>
            <p:cNvPr name="Freeform 24" id="24"/>
            <p:cNvSpPr/>
            <p:nvPr/>
          </p:nvSpPr>
          <p:spPr>
            <a:xfrm>
              <a:off x="0" y="0"/>
              <a:ext cx="1685046" cy="270211"/>
            </a:xfrm>
            <a:custGeom>
              <a:avLst/>
              <a:gdLst/>
              <a:ahLst/>
              <a:cxnLst/>
              <a:rect r="r" b="b" t="t" l="l"/>
              <a:pathLst>
                <a:path h="270211" w="1685046">
                  <a:moveTo>
                    <a:pt x="0" y="0"/>
                  </a:moveTo>
                  <a:lnTo>
                    <a:pt x="1685046" y="0"/>
                  </a:lnTo>
                  <a:lnTo>
                    <a:pt x="1685046" y="270211"/>
                  </a:lnTo>
                  <a:lnTo>
                    <a:pt x="0" y="270211"/>
                  </a:lnTo>
                  <a:close/>
                </a:path>
              </a:pathLst>
            </a:custGeom>
            <a:solidFill>
              <a:srgbClr val="B29E84"/>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193740" y="5903325"/>
            <a:ext cx="6397909" cy="1025958"/>
            <a:chOff x="0" y="0"/>
            <a:chExt cx="1685046" cy="270211"/>
          </a:xfrm>
        </p:grpSpPr>
        <p:sp>
          <p:nvSpPr>
            <p:cNvPr name="Freeform 27" id="27"/>
            <p:cNvSpPr/>
            <p:nvPr/>
          </p:nvSpPr>
          <p:spPr>
            <a:xfrm>
              <a:off x="0" y="0"/>
              <a:ext cx="1685046" cy="270211"/>
            </a:xfrm>
            <a:custGeom>
              <a:avLst/>
              <a:gdLst/>
              <a:ahLst/>
              <a:cxnLst/>
              <a:rect r="r" b="b" t="t" l="l"/>
              <a:pathLst>
                <a:path h="270211" w="1685046">
                  <a:moveTo>
                    <a:pt x="0" y="0"/>
                  </a:moveTo>
                  <a:lnTo>
                    <a:pt x="1685046" y="0"/>
                  </a:lnTo>
                  <a:lnTo>
                    <a:pt x="1685046" y="270211"/>
                  </a:lnTo>
                  <a:lnTo>
                    <a:pt x="0" y="270211"/>
                  </a:lnTo>
                  <a:close/>
                </a:path>
              </a:pathLst>
            </a:custGeom>
            <a:solidFill>
              <a:srgbClr val="B29E84"/>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8133383" y="2898908"/>
            <a:ext cx="6875270" cy="1025958"/>
            <a:chOff x="0" y="0"/>
            <a:chExt cx="1810771" cy="270211"/>
          </a:xfrm>
        </p:grpSpPr>
        <p:sp>
          <p:nvSpPr>
            <p:cNvPr name="Freeform 30" id="30"/>
            <p:cNvSpPr/>
            <p:nvPr/>
          </p:nvSpPr>
          <p:spPr>
            <a:xfrm>
              <a:off x="0" y="0"/>
              <a:ext cx="1810771" cy="270211"/>
            </a:xfrm>
            <a:custGeom>
              <a:avLst/>
              <a:gdLst/>
              <a:ahLst/>
              <a:cxnLst/>
              <a:rect r="r" b="b" t="t" l="l"/>
              <a:pathLst>
                <a:path h="270211" w="1810771">
                  <a:moveTo>
                    <a:pt x="0" y="0"/>
                  </a:moveTo>
                  <a:lnTo>
                    <a:pt x="1810771" y="0"/>
                  </a:lnTo>
                  <a:lnTo>
                    <a:pt x="1810771" y="270211"/>
                  </a:lnTo>
                  <a:lnTo>
                    <a:pt x="0" y="270211"/>
                  </a:lnTo>
                  <a:close/>
                </a:path>
              </a:pathLst>
            </a:custGeom>
            <a:solidFill>
              <a:srgbClr val="B29E84"/>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8133383" y="4401116"/>
            <a:ext cx="6875270" cy="1025958"/>
            <a:chOff x="0" y="0"/>
            <a:chExt cx="1810771" cy="270211"/>
          </a:xfrm>
        </p:grpSpPr>
        <p:sp>
          <p:nvSpPr>
            <p:cNvPr name="Freeform 33" id="33"/>
            <p:cNvSpPr/>
            <p:nvPr/>
          </p:nvSpPr>
          <p:spPr>
            <a:xfrm>
              <a:off x="0" y="0"/>
              <a:ext cx="1810771" cy="270211"/>
            </a:xfrm>
            <a:custGeom>
              <a:avLst/>
              <a:gdLst/>
              <a:ahLst/>
              <a:cxnLst/>
              <a:rect r="r" b="b" t="t" l="l"/>
              <a:pathLst>
                <a:path h="270211" w="1810771">
                  <a:moveTo>
                    <a:pt x="0" y="0"/>
                  </a:moveTo>
                  <a:lnTo>
                    <a:pt x="1810771" y="0"/>
                  </a:lnTo>
                  <a:lnTo>
                    <a:pt x="1810771" y="270211"/>
                  </a:lnTo>
                  <a:lnTo>
                    <a:pt x="0" y="270211"/>
                  </a:lnTo>
                  <a:close/>
                </a:path>
              </a:pathLst>
            </a:custGeom>
            <a:solidFill>
              <a:srgbClr val="B29E84"/>
            </a:solidFill>
          </p:spPr>
        </p:sp>
        <p:sp>
          <p:nvSpPr>
            <p:cNvPr name="TextBox 34" id="3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35" id="35"/>
          <p:cNvGrpSpPr/>
          <p:nvPr/>
        </p:nvGrpSpPr>
        <p:grpSpPr>
          <a:xfrm rot="0">
            <a:off x="8133383" y="5903325"/>
            <a:ext cx="6875270" cy="1025958"/>
            <a:chOff x="0" y="0"/>
            <a:chExt cx="1810771" cy="270211"/>
          </a:xfrm>
        </p:grpSpPr>
        <p:sp>
          <p:nvSpPr>
            <p:cNvPr name="Freeform 36" id="36"/>
            <p:cNvSpPr/>
            <p:nvPr/>
          </p:nvSpPr>
          <p:spPr>
            <a:xfrm>
              <a:off x="0" y="0"/>
              <a:ext cx="1810771" cy="270211"/>
            </a:xfrm>
            <a:custGeom>
              <a:avLst/>
              <a:gdLst/>
              <a:ahLst/>
              <a:cxnLst/>
              <a:rect r="r" b="b" t="t" l="l"/>
              <a:pathLst>
                <a:path h="270211" w="1810771">
                  <a:moveTo>
                    <a:pt x="0" y="0"/>
                  </a:moveTo>
                  <a:lnTo>
                    <a:pt x="1810771" y="0"/>
                  </a:lnTo>
                  <a:lnTo>
                    <a:pt x="1810771" y="270211"/>
                  </a:lnTo>
                  <a:lnTo>
                    <a:pt x="0" y="270211"/>
                  </a:lnTo>
                  <a:close/>
                </a:path>
              </a:pathLst>
            </a:custGeom>
            <a:solidFill>
              <a:srgbClr val="B29E84"/>
            </a:solidFill>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38" id="3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464383" y="6416304"/>
            <a:ext cx="5066909" cy="5104029"/>
          </a:xfrm>
          <a:prstGeom prst="rect">
            <a:avLst/>
          </a:prstGeom>
        </p:spPr>
      </p:pic>
      <p:sp>
        <p:nvSpPr>
          <p:cNvPr name="TextBox 39" id="39"/>
          <p:cNvSpPr txBox="true"/>
          <p:nvPr/>
        </p:nvSpPr>
        <p:spPr>
          <a:xfrm rot="0">
            <a:off x="1193740" y="1271221"/>
            <a:ext cx="6397909" cy="92710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Table Of Content</a:t>
            </a:r>
          </a:p>
        </p:txBody>
      </p:sp>
      <p:sp>
        <p:nvSpPr>
          <p:cNvPr name="TextBox 40" id="40"/>
          <p:cNvSpPr txBox="true"/>
          <p:nvPr/>
        </p:nvSpPr>
        <p:spPr>
          <a:xfrm rot="0">
            <a:off x="1028700" y="290272"/>
            <a:ext cx="3002018"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Kelompok 5</a:t>
            </a:r>
          </a:p>
        </p:txBody>
      </p:sp>
      <p:sp>
        <p:nvSpPr>
          <p:cNvPr name="TextBox 41" id="41"/>
          <p:cNvSpPr txBox="true"/>
          <p:nvPr/>
        </p:nvSpPr>
        <p:spPr>
          <a:xfrm rot="0">
            <a:off x="1493097" y="2979773"/>
            <a:ext cx="4275194" cy="772806"/>
          </a:xfrm>
          <a:prstGeom prst="rect">
            <a:avLst/>
          </a:prstGeom>
        </p:spPr>
        <p:txBody>
          <a:bodyPr anchor="t" rtlCol="false" tIns="0" lIns="0" bIns="0" rIns="0">
            <a:spAutoFit/>
          </a:bodyPr>
          <a:lstStyle/>
          <a:p>
            <a:pPr>
              <a:lnSpc>
                <a:spcPts val="6229"/>
              </a:lnSpc>
            </a:pPr>
            <a:r>
              <a:rPr lang="en-US" sz="4449">
                <a:solidFill>
                  <a:srgbClr val="FFFFFF"/>
                </a:solidFill>
                <a:latin typeface="Blinker"/>
              </a:rPr>
              <a:t>What is react</a:t>
            </a:r>
          </a:p>
        </p:txBody>
      </p:sp>
      <p:sp>
        <p:nvSpPr>
          <p:cNvPr name="TextBox 42" id="42"/>
          <p:cNvSpPr txBox="true"/>
          <p:nvPr/>
        </p:nvSpPr>
        <p:spPr>
          <a:xfrm rot="0">
            <a:off x="1493097" y="4481981"/>
            <a:ext cx="5611805" cy="772806"/>
          </a:xfrm>
          <a:prstGeom prst="rect">
            <a:avLst/>
          </a:prstGeom>
        </p:spPr>
        <p:txBody>
          <a:bodyPr anchor="t" rtlCol="false" tIns="0" lIns="0" bIns="0" rIns="0">
            <a:spAutoFit/>
          </a:bodyPr>
          <a:lstStyle/>
          <a:p>
            <a:pPr>
              <a:lnSpc>
                <a:spcPts val="6229"/>
              </a:lnSpc>
            </a:pPr>
            <a:r>
              <a:rPr lang="en-US" sz="4449">
                <a:solidFill>
                  <a:srgbClr val="FFFFFF"/>
                </a:solidFill>
                <a:latin typeface="Blinker"/>
              </a:rPr>
              <a:t>React Architecture</a:t>
            </a:r>
          </a:p>
        </p:txBody>
      </p:sp>
      <p:sp>
        <p:nvSpPr>
          <p:cNvPr name="TextBox 43" id="43"/>
          <p:cNvSpPr txBox="true"/>
          <p:nvPr/>
        </p:nvSpPr>
        <p:spPr>
          <a:xfrm rot="0">
            <a:off x="1493097" y="5984189"/>
            <a:ext cx="6098552" cy="772784"/>
          </a:xfrm>
          <a:prstGeom prst="rect">
            <a:avLst/>
          </a:prstGeom>
        </p:spPr>
        <p:txBody>
          <a:bodyPr anchor="t" rtlCol="false" tIns="0" lIns="0" bIns="0" rIns="0">
            <a:spAutoFit/>
          </a:bodyPr>
          <a:lstStyle/>
          <a:p>
            <a:pPr>
              <a:lnSpc>
                <a:spcPts val="6229"/>
              </a:lnSpc>
            </a:pPr>
            <a:r>
              <a:rPr lang="en-US" sz="4449">
                <a:solidFill>
                  <a:srgbClr val="FFFFFF"/>
                </a:solidFill>
                <a:latin typeface="Blinker"/>
              </a:rPr>
              <a:t>Project File Structure</a:t>
            </a:r>
          </a:p>
        </p:txBody>
      </p:sp>
      <p:sp>
        <p:nvSpPr>
          <p:cNvPr name="TextBox 44" id="44"/>
          <p:cNvSpPr txBox="true"/>
          <p:nvPr/>
        </p:nvSpPr>
        <p:spPr>
          <a:xfrm rot="0">
            <a:off x="8294239" y="2940645"/>
            <a:ext cx="6432704" cy="746771"/>
          </a:xfrm>
          <a:prstGeom prst="rect">
            <a:avLst/>
          </a:prstGeom>
        </p:spPr>
        <p:txBody>
          <a:bodyPr anchor="t" rtlCol="false" tIns="0" lIns="0" bIns="0" rIns="0">
            <a:spAutoFit/>
          </a:bodyPr>
          <a:lstStyle/>
          <a:p>
            <a:pPr>
              <a:lnSpc>
                <a:spcPts val="6089"/>
              </a:lnSpc>
            </a:pPr>
            <a:r>
              <a:rPr lang="en-US" sz="4349">
                <a:solidFill>
                  <a:srgbClr val="FFFFFF"/>
                </a:solidFill>
                <a:latin typeface="Blinker"/>
              </a:rPr>
              <a:t>Advantages and Limitations</a:t>
            </a:r>
          </a:p>
        </p:txBody>
      </p:sp>
      <p:sp>
        <p:nvSpPr>
          <p:cNvPr name="TextBox 45" id="45"/>
          <p:cNvSpPr txBox="true"/>
          <p:nvPr/>
        </p:nvSpPr>
        <p:spPr>
          <a:xfrm rot="0">
            <a:off x="8432740" y="4481981"/>
            <a:ext cx="5527052" cy="772784"/>
          </a:xfrm>
          <a:prstGeom prst="rect">
            <a:avLst/>
          </a:prstGeom>
        </p:spPr>
        <p:txBody>
          <a:bodyPr anchor="t" rtlCol="false" tIns="0" lIns="0" bIns="0" rIns="0">
            <a:spAutoFit/>
          </a:bodyPr>
          <a:lstStyle/>
          <a:p>
            <a:pPr>
              <a:lnSpc>
                <a:spcPts val="6229"/>
              </a:lnSpc>
            </a:pPr>
            <a:r>
              <a:rPr lang="en-US" sz="4449">
                <a:solidFill>
                  <a:srgbClr val="FFFFFF"/>
                </a:solidFill>
                <a:latin typeface="Blinker"/>
              </a:rPr>
              <a:t>How to Setup React</a:t>
            </a:r>
          </a:p>
        </p:txBody>
      </p:sp>
      <p:sp>
        <p:nvSpPr>
          <p:cNvPr name="TextBox 46" id="46"/>
          <p:cNvSpPr txBox="true"/>
          <p:nvPr/>
        </p:nvSpPr>
        <p:spPr>
          <a:xfrm rot="0">
            <a:off x="8432740" y="5984189"/>
            <a:ext cx="6098552" cy="772784"/>
          </a:xfrm>
          <a:prstGeom prst="rect">
            <a:avLst/>
          </a:prstGeom>
        </p:spPr>
        <p:txBody>
          <a:bodyPr anchor="t" rtlCol="false" tIns="0" lIns="0" bIns="0" rIns="0">
            <a:spAutoFit/>
          </a:bodyPr>
          <a:lstStyle/>
          <a:p>
            <a:pPr>
              <a:lnSpc>
                <a:spcPts val="6229"/>
              </a:lnSpc>
            </a:pPr>
            <a:r>
              <a:rPr lang="en-US" sz="4449">
                <a:solidFill>
                  <a:srgbClr val="FFFFFF"/>
                </a:solidFill>
                <a:latin typeface="Blinker"/>
              </a:rPr>
              <a:t>Example</a:t>
            </a:r>
          </a:p>
        </p:txBody>
      </p:sp>
      <p:sp>
        <p:nvSpPr>
          <p:cNvPr name="TextBox 47" id="47"/>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44104" y="8985017"/>
            <a:ext cx="1243896" cy="1301983"/>
            <a:chOff x="0" y="0"/>
            <a:chExt cx="327610" cy="342909"/>
          </a:xfrm>
        </p:grpSpPr>
        <p:sp>
          <p:nvSpPr>
            <p:cNvPr name="Freeform 3" id="3"/>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1E214A"/>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666052" y="3136358"/>
            <a:ext cx="621948" cy="551059"/>
            <a:chOff x="0" y="0"/>
            <a:chExt cx="163805" cy="145135"/>
          </a:xfrm>
        </p:grpSpPr>
        <p:sp>
          <p:nvSpPr>
            <p:cNvPr name="Freeform 6" id="6"/>
            <p:cNvSpPr/>
            <p:nvPr/>
          </p:nvSpPr>
          <p:spPr>
            <a:xfrm>
              <a:off x="0" y="0"/>
              <a:ext cx="163805" cy="145135"/>
            </a:xfrm>
            <a:custGeom>
              <a:avLst/>
              <a:gdLst/>
              <a:ahLst/>
              <a:cxnLst/>
              <a:rect r="r" b="b" t="t" l="l"/>
              <a:pathLst>
                <a:path h="145135" w="163805">
                  <a:moveTo>
                    <a:pt x="0" y="0"/>
                  </a:moveTo>
                  <a:lnTo>
                    <a:pt x="163805" y="0"/>
                  </a:lnTo>
                  <a:lnTo>
                    <a:pt x="163805" y="145135"/>
                  </a:lnTo>
                  <a:lnTo>
                    <a:pt x="0" y="145135"/>
                  </a:lnTo>
                  <a:close/>
                </a:path>
              </a:pathLst>
            </a:custGeom>
            <a:solidFill>
              <a:srgbClr val="1E214A"/>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568905" cy="830036"/>
            <a:chOff x="0" y="0"/>
            <a:chExt cx="149835" cy="218610"/>
          </a:xfrm>
        </p:grpSpPr>
        <p:sp>
          <p:nvSpPr>
            <p:cNvPr name="Freeform 9" id="9"/>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0" y="1028700"/>
            <a:ext cx="12961057" cy="1316891"/>
            <a:chOff x="0" y="0"/>
            <a:chExt cx="3413612" cy="346836"/>
          </a:xfrm>
        </p:grpSpPr>
        <p:sp>
          <p:nvSpPr>
            <p:cNvPr name="Freeform 12" id="12"/>
            <p:cNvSpPr/>
            <p:nvPr/>
          </p:nvSpPr>
          <p:spPr>
            <a:xfrm>
              <a:off x="0" y="0"/>
              <a:ext cx="3413612" cy="346836"/>
            </a:xfrm>
            <a:custGeom>
              <a:avLst/>
              <a:gdLst/>
              <a:ahLst/>
              <a:cxnLst/>
              <a:rect r="r" b="b" t="t" l="l"/>
              <a:pathLst>
                <a:path h="346836" w="3413612">
                  <a:moveTo>
                    <a:pt x="0" y="0"/>
                  </a:moveTo>
                  <a:lnTo>
                    <a:pt x="3413612" y="0"/>
                  </a:lnTo>
                  <a:lnTo>
                    <a:pt x="3413612" y="346836"/>
                  </a:lnTo>
                  <a:lnTo>
                    <a:pt x="0" y="346836"/>
                  </a:lnTo>
                  <a:close/>
                </a:path>
              </a:pathLst>
            </a:custGeom>
            <a:solidFill>
              <a:srgbClr val="253439"/>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57886" y="9772650"/>
            <a:ext cx="1444909" cy="606658"/>
            <a:chOff x="0" y="0"/>
            <a:chExt cx="380552" cy="159778"/>
          </a:xfrm>
        </p:grpSpPr>
        <p:sp>
          <p:nvSpPr>
            <p:cNvPr name="Freeform 15" id="15"/>
            <p:cNvSpPr/>
            <p:nvPr/>
          </p:nvSpPr>
          <p:spPr>
            <a:xfrm>
              <a:off x="0" y="0"/>
              <a:ext cx="380552" cy="159778"/>
            </a:xfrm>
            <a:custGeom>
              <a:avLst/>
              <a:gdLst/>
              <a:ahLst/>
              <a:cxnLst/>
              <a:rect r="r" b="b" t="t" l="l"/>
              <a:pathLst>
                <a:path h="159778" w="380552">
                  <a:moveTo>
                    <a:pt x="0" y="0"/>
                  </a:moveTo>
                  <a:lnTo>
                    <a:pt x="380552" y="0"/>
                  </a:lnTo>
                  <a:lnTo>
                    <a:pt x="380552" y="159778"/>
                  </a:lnTo>
                  <a:lnTo>
                    <a:pt x="0" y="159778"/>
                  </a:lnTo>
                  <a:close/>
                </a:path>
              </a:pathLst>
            </a:custGeom>
            <a:solidFill>
              <a:srgbClr val="B29E84"/>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416073" y="9772650"/>
            <a:ext cx="1484219" cy="606658"/>
            <a:chOff x="0" y="0"/>
            <a:chExt cx="390905" cy="159778"/>
          </a:xfrm>
        </p:grpSpPr>
        <p:sp>
          <p:nvSpPr>
            <p:cNvPr name="Freeform 18" id="18"/>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3A352E"/>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193740" y="3921432"/>
            <a:ext cx="17941431" cy="4892563"/>
            <a:chOff x="0" y="0"/>
            <a:chExt cx="6545083" cy="1784820"/>
          </a:xfrm>
        </p:grpSpPr>
        <p:sp>
          <p:nvSpPr>
            <p:cNvPr name="Freeform 21" id="21"/>
            <p:cNvSpPr/>
            <p:nvPr/>
          </p:nvSpPr>
          <p:spPr>
            <a:xfrm>
              <a:off x="0" y="0"/>
              <a:ext cx="6545083" cy="1784820"/>
            </a:xfrm>
            <a:custGeom>
              <a:avLst/>
              <a:gdLst/>
              <a:ahLst/>
              <a:cxnLst/>
              <a:rect r="r" b="b" t="t" l="l"/>
              <a:pathLst>
                <a:path h="1784820" w="6545083">
                  <a:moveTo>
                    <a:pt x="6420622" y="1784820"/>
                  </a:moveTo>
                  <a:lnTo>
                    <a:pt x="124460" y="1784820"/>
                  </a:lnTo>
                  <a:cubicBezTo>
                    <a:pt x="55880" y="1784820"/>
                    <a:pt x="0" y="1728940"/>
                    <a:pt x="0" y="1660360"/>
                  </a:cubicBezTo>
                  <a:lnTo>
                    <a:pt x="0" y="124460"/>
                  </a:lnTo>
                  <a:cubicBezTo>
                    <a:pt x="0" y="55880"/>
                    <a:pt x="55880" y="0"/>
                    <a:pt x="124460" y="0"/>
                  </a:cubicBezTo>
                  <a:lnTo>
                    <a:pt x="6420623" y="0"/>
                  </a:lnTo>
                  <a:cubicBezTo>
                    <a:pt x="6489203" y="0"/>
                    <a:pt x="6545083" y="55880"/>
                    <a:pt x="6545083" y="124460"/>
                  </a:cubicBezTo>
                  <a:lnTo>
                    <a:pt x="6545083" y="1660360"/>
                  </a:lnTo>
                  <a:cubicBezTo>
                    <a:pt x="6545083" y="1728940"/>
                    <a:pt x="6489203" y="1784820"/>
                    <a:pt x="6420623" y="1784820"/>
                  </a:cubicBezTo>
                  <a:close/>
                </a:path>
              </a:pathLst>
            </a:custGeom>
            <a:solidFill>
              <a:srgbClr val="253439"/>
            </a:solidFill>
          </p:spPr>
        </p:sp>
      </p:grpSp>
      <p:pic>
        <p:nvPicPr>
          <p:cNvPr name="Picture 22" id="2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69353" y="3872748"/>
            <a:ext cx="5230226" cy="4897393"/>
          </a:xfrm>
          <a:prstGeom prst="rect">
            <a:avLst/>
          </a:prstGeom>
        </p:spPr>
      </p:pic>
      <p:sp>
        <p:nvSpPr>
          <p:cNvPr name="TextBox 23" id="23"/>
          <p:cNvSpPr txBox="true"/>
          <p:nvPr/>
        </p:nvSpPr>
        <p:spPr>
          <a:xfrm rot="0">
            <a:off x="1193740" y="348343"/>
            <a:ext cx="3240698"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 Kelompok 5</a:t>
            </a:r>
          </a:p>
        </p:txBody>
      </p:sp>
      <p:sp>
        <p:nvSpPr>
          <p:cNvPr name="TextBox 24" id="24"/>
          <p:cNvSpPr txBox="true"/>
          <p:nvPr/>
        </p:nvSpPr>
        <p:spPr>
          <a:xfrm rot="0">
            <a:off x="6963169" y="4155813"/>
            <a:ext cx="10702883" cy="4245537"/>
          </a:xfrm>
          <a:prstGeom prst="rect">
            <a:avLst/>
          </a:prstGeom>
        </p:spPr>
        <p:txBody>
          <a:bodyPr anchor="t" rtlCol="false" tIns="0" lIns="0" bIns="0" rIns="0">
            <a:spAutoFit/>
          </a:bodyPr>
          <a:lstStyle/>
          <a:p>
            <a:pPr algn="just">
              <a:lnSpc>
                <a:spcPts val="4869"/>
              </a:lnSpc>
            </a:pPr>
            <a:r>
              <a:rPr lang="en-US" sz="3477">
                <a:solidFill>
                  <a:srgbClr val="FFFFFF"/>
                </a:solidFill>
                <a:latin typeface="Blinker"/>
              </a:rPr>
              <a:t>React JS adalah library JavaScript yang biasa digunakan saat membangun UI suatu website atau aplikasi web.  Jadi, React JS bisa dianggap seperti perpustakaan yang berisi berbagai kode JavaScript yang sudah tertulis (pre-written). User tinggal mengambil kode yang ingin digunakan. Sehingga, ini membuat proses coding menjadi lebih efisien dengan </a:t>
            </a:r>
            <a:r>
              <a:rPr lang="en-US" sz="3477">
                <a:solidFill>
                  <a:srgbClr val="FFFFFF"/>
                </a:solidFill>
                <a:latin typeface="Blinker"/>
              </a:rPr>
              <a:t>framework JavaScript</a:t>
            </a:r>
            <a:r>
              <a:rPr lang="en-US" sz="3477">
                <a:solidFill>
                  <a:srgbClr val="FFFFFF"/>
                </a:solidFill>
                <a:latin typeface="Blinker"/>
              </a:rPr>
              <a:t> tersebut.</a:t>
            </a:r>
          </a:p>
        </p:txBody>
      </p:sp>
      <p:sp>
        <p:nvSpPr>
          <p:cNvPr name="TextBox 25" id="25"/>
          <p:cNvSpPr txBox="true"/>
          <p:nvPr/>
        </p:nvSpPr>
        <p:spPr>
          <a:xfrm rot="0">
            <a:off x="1193740" y="1271221"/>
            <a:ext cx="6027149" cy="927012"/>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What is React?</a:t>
            </a:r>
          </a:p>
        </p:txBody>
      </p:sp>
      <p:sp>
        <p:nvSpPr>
          <p:cNvPr name="TextBox 26" id="26"/>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4</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918658" y="640947"/>
            <a:ext cx="3606775" cy="9017403"/>
            <a:chOff x="0" y="0"/>
            <a:chExt cx="949933" cy="2374954"/>
          </a:xfrm>
        </p:grpSpPr>
        <p:sp>
          <p:nvSpPr>
            <p:cNvPr name="Freeform 3" id="3"/>
            <p:cNvSpPr/>
            <p:nvPr/>
          </p:nvSpPr>
          <p:spPr>
            <a:xfrm>
              <a:off x="0" y="0"/>
              <a:ext cx="949933" cy="2374954"/>
            </a:xfrm>
            <a:custGeom>
              <a:avLst/>
              <a:gdLst/>
              <a:ahLst/>
              <a:cxnLst/>
              <a:rect r="r" b="b" t="t" l="l"/>
              <a:pathLst>
                <a:path h="2374954" w="949933">
                  <a:moveTo>
                    <a:pt x="0" y="0"/>
                  </a:moveTo>
                  <a:lnTo>
                    <a:pt x="949933" y="0"/>
                  </a:lnTo>
                  <a:lnTo>
                    <a:pt x="949933" y="2374954"/>
                  </a:lnTo>
                  <a:lnTo>
                    <a:pt x="0" y="2374954"/>
                  </a:lnTo>
                  <a:close/>
                </a:path>
              </a:pathLst>
            </a:custGeom>
            <a:solidFill>
              <a:srgbClr val="B29E8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201494" y="5633570"/>
            <a:ext cx="3086506" cy="4653430"/>
            <a:chOff x="0" y="0"/>
            <a:chExt cx="812907" cy="1225595"/>
          </a:xfrm>
        </p:grpSpPr>
        <p:sp>
          <p:nvSpPr>
            <p:cNvPr name="Freeform 6" id="6"/>
            <p:cNvSpPr/>
            <p:nvPr/>
          </p:nvSpPr>
          <p:spPr>
            <a:xfrm>
              <a:off x="0" y="0"/>
              <a:ext cx="812907" cy="1225595"/>
            </a:xfrm>
            <a:custGeom>
              <a:avLst/>
              <a:gdLst/>
              <a:ahLst/>
              <a:cxnLst/>
              <a:rect r="r" b="b" t="t" l="l"/>
              <a:pathLst>
                <a:path h="1225595" w="812907">
                  <a:moveTo>
                    <a:pt x="0" y="0"/>
                  </a:moveTo>
                  <a:lnTo>
                    <a:pt x="812907" y="0"/>
                  </a:lnTo>
                  <a:lnTo>
                    <a:pt x="812907" y="1225595"/>
                  </a:lnTo>
                  <a:lnTo>
                    <a:pt x="0" y="1225595"/>
                  </a:lnTo>
                  <a:close/>
                </a:path>
              </a:pathLst>
            </a:custGeom>
            <a:solidFill>
              <a:srgbClr val="253439"/>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201494" y="15971"/>
            <a:ext cx="3086506" cy="4653430"/>
            <a:chOff x="0" y="0"/>
            <a:chExt cx="812907" cy="1225595"/>
          </a:xfrm>
        </p:grpSpPr>
        <p:sp>
          <p:nvSpPr>
            <p:cNvPr name="Freeform 9" id="9"/>
            <p:cNvSpPr/>
            <p:nvPr/>
          </p:nvSpPr>
          <p:spPr>
            <a:xfrm>
              <a:off x="0" y="0"/>
              <a:ext cx="812907" cy="1225595"/>
            </a:xfrm>
            <a:custGeom>
              <a:avLst/>
              <a:gdLst/>
              <a:ahLst/>
              <a:cxnLst/>
              <a:rect r="r" b="b" t="t" l="l"/>
              <a:pathLst>
                <a:path h="1225595" w="812907">
                  <a:moveTo>
                    <a:pt x="0" y="0"/>
                  </a:moveTo>
                  <a:lnTo>
                    <a:pt x="812907" y="0"/>
                  </a:lnTo>
                  <a:lnTo>
                    <a:pt x="812907" y="1225595"/>
                  </a:lnTo>
                  <a:lnTo>
                    <a:pt x="0" y="1225595"/>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474868" y="9258300"/>
            <a:ext cx="3741415" cy="1028700"/>
            <a:chOff x="0" y="0"/>
            <a:chExt cx="985393" cy="270933"/>
          </a:xfrm>
        </p:grpSpPr>
        <p:sp>
          <p:nvSpPr>
            <p:cNvPr name="Freeform 12" id="12"/>
            <p:cNvSpPr/>
            <p:nvPr/>
          </p:nvSpPr>
          <p:spPr>
            <a:xfrm>
              <a:off x="0" y="0"/>
              <a:ext cx="985393" cy="270933"/>
            </a:xfrm>
            <a:custGeom>
              <a:avLst/>
              <a:gdLst/>
              <a:ahLst/>
              <a:cxnLst/>
              <a:rect r="r" b="b" t="t" l="l"/>
              <a:pathLst>
                <a:path h="270933" w="985393">
                  <a:moveTo>
                    <a:pt x="0" y="0"/>
                  </a:moveTo>
                  <a:lnTo>
                    <a:pt x="985393" y="0"/>
                  </a:lnTo>
                  <a:lnTo>
                    <a:pt x="985393" y="270933"/>
                  </a:lnTo>
                  <a:lnTo>
                    <a:pt x="0" y="270933"/>
                  </a:lnTo>
                  <a:close/>
                </a:path>
              </a:pathLst>
            </a:custGeom>
            <a:solidFill>
              <a:srgbClr val="253439"/>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474868" y="0"/>
            <a:ext cx="3741415" cy="1028700"/>
            <a:chOff x="0" y="0"/>
            <a:chExt cx="985393" cy="270933"/>
          </a:xfrm>
        </p:grpSpPr>
        <p:sp>
          <p:nvSpPr>
            <p:cNvPr name="Freeform 15" id="15"/>
            <p:cNvSpPr/>
            <p:nvPr/>
          </p:nvSpPr>
          <p:spPr>
            <a:xfrm>
              <a:off x="0" y="0"/>
              <a:ext cx="985393" cy="270933"/>
            </a:xfrm>
            <a:custGeom>
              <a:avLst/>
              <a:gdLst/>
              <a:ahLst/>
              <a:cxnLst/>
              <a:rect r="r" b="b" t="t" l="l"/>
              <a:pathLst>
                <a:path h="270933" w="985393">
                  <a:moveTo>
                    <a:pt x="0" y="0"/>
                  </a:moveTo>
                  <a:lnTo>
                    <a:pt x="985393" y="0"/>
                  </a:lnTo>
                  <a:lnTo>
                    <a:pt x="985393" y="270933"/>
                  </a:lnTo>
                  <a:lnTo>
                    <a:pt x="0" y="270933"/>
                  </a:lnTo>
                  <a:close/>
                </a:path>
              </a:pathLst>
            </a:custGeom>
            <a:solidFill>
              <a:srgbClr val="253439"/>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718356" y="3226178"/>
            <a:ext cx="8705168" cy="2002619"/>
          </a:xfrm>
          <a:prstGeom prst="rect">
            <a:avLst/>
          </a:prstGeom>
        </p:spPr>
        <p:txBody>
          <a:bodyPr anchor="t" rtlCol="false" tIns="0" lIns="0" bIns="0" rIns="0">
            <a:spAutoFit/>
          </a:bodyPr>
          <a:lstStyle/>
          <a:p>
            <a:pPr>
              <a:lnSpc>
                <a:spcPts val="16390"/>
              </a:lnSpc>
              <a:spcBef>
                <a:spcPct val="0"/>
              </a:spcBef>
            </a:pPr>
            <a:r>
              <a:rPr lang="en-US" sz="11707">
                <a:solidFill>
                  <a:srgbClr val="000000"/>
                </a:solidFill>
                <a:latin typeface="Blinker"/>
              </a:rPr>
              <a:t>REACT</a:t>
            </a:r>
          </a:p>
        </p:txBody>
      </p:sp>
      <p:sp>
        <p:nvSpPr>
          <p:cNvPr name="TextBox 18" id="18"/>
          <p:cNvSpPr txBox="true"/>
          <p:nvPr/>
        </p:nvSpPr>
        <p:spPr>
          <a:xfrm rot="0">
            <a:off x="718356" y="5038296"/>
            <a:ext cx="10200302" cy="1722566"/>
          </a:xfrm>
          <a:prstGeom prst="rect">
            <a:avLst/>
          </a:prstGeom>
        </p:spPr>
        <p:txBody>
          <a:bodyPr anchor="t" rtlCol="false" tIns="0" lIns="0" bIns="0" rIns="0">
            <a:spAutoFit/>
          </a:bodyPr>
          <a:lstStyle/>
          <a:p>
            <a:pPr>
              <a:lnSpc>
                <a:spcPts val="14082"/>
              </a:lnSpc>
              <a:spcBef>
                <a:spcPct val="0"/>
              </a:spcBef>
            </a:pPr>
            <a:r>
              <a:rPr lang="en-US" sz="10059">
                <a:solidFill>
                  <a:srgbClr val="000000"/>
                </a:solidFill>
                <a:latin typeface="League Spartan"/>
              </a:rPr>
              <a:t>ARCHITECTURE</a:t>
            </a:r>
          </a:p>
        </p:txBody>
      </p:sp>
      <p:grpSp>
        <p:nvGrpSpPr>
          <p:cNvPr name="Group 19" id="19"/>
          <p:cNvGrpSpPr/>
          <p:nvPr/>
        </p:nvGrpSpPr>
        <p:grpSpPr>
          <a:xfrm rot="0">
            <a:off x="1357886" y="9772650"/>
            <a:ext cx="1444909" cy="606658"/>
            <a:chOff x="0" y="0"/>
            <a:chExt cx="380552" cy="159778"/>
          </a:xfrm>
        </p:grpSpPr>
        <p:sp>
          <p:nvSpPr>
            <p:cNvPr name="Freeform 20" id="20"/>
            <p:cNvSpPr/>
            <p:nvPr/>
          </p:nvSpPr>
          <p:spPr>
            <a:xfrm>
              <a:off x="0" y="0"/>
              <a:ext cx="380552" cy="159778"/>
            </a:xfrm>
            <a:custGeom>
              <a:avLst/>
              <a:gdLst/>
              <a:ahLst/>
              <a:cxnLst/>
              <a:rect r="r" b="b" t="t" l="l"/>
              <a:pathLst>
                <a:path h="159778" w="380552">
                  <a:moveTo>
                    <a:pt x="0" y="0"/>
                  </a:moveTo>
                  <a:lnTo>
                    <a:pt x="380552" y="0"/>
                  </a:lnTo>
                  <a:lnTo>
                    <a:pt x="380552" y="159778"/>
                  </a:lnTo>
                  <a:lnTo>
                    <a:pt x="0" y="159778"/>
                  </a:lnTo>
                  <a:close/>
                </a:path>
              </a:pathLst>
            </a:custGeom>
            <a:solidFill>
              <a:srgbClr val="B29E84"/>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416073" y="9772650"/>
            <a:ext cx="1484219" cy="606658"/>
            <a:chOff x="0" y="0"/>
            <a:chExt cx="390905" cy="159778"/>
          </a:xfrm>
        </p:grpSpPr>
        <p:sp>
          <p:nvSpPr>
            <p:cNvPr name="Freeform 23" id="23"/>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253439"/>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956151" y="2655113"/>
            <a:ext cx="11387277" cy="6980896"/>
          </a:xfrm>
          <a:prstGeom prst="rect">
            <a:avLst/>
          </a:prstGeom>
        </p:spPr>
      </p:pic>
      <p:grpSp>
        <p:nvGrpSpPr>
          <p:cNvPr name="Group 3" id="3"/>
          <p:cNvGrpSpPr/>
          <p:nvPr/>
        </p:nvGrpSpPr>
        <p:grpSpPr>
          <a:xfrm rot="0">
            <a:off x="17053629" y="8985017"/>
            <a:ext cx="1243896" cy="1301983"/>
            <a:chOff x="0" y="0"/>
            <a:chExt cx="327610" cy="342909"/>
          </a:xfrm>
        </p:grpSpPr>
        <p:sp>
          <p:nvSpPr>
            <p:cNvPr name="Freeform 4" id="4"/>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3A352E"/>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104775"/>
            <a:ext cx="568905" cy="830036"/>
            <a:chOff x="0" y="0"/>
            <a:chExt cx="149835" cy="218610"/>
          </a:xfrm>
        </p:grpSpPr>
        <p:sp>
          <p:nvSpPr>
            <p:cNvPr name="Freeform 7" id="7"/>
            <p:cNvSpPr/>
            <p:nvPr/>
          </p:nvSpPr>
          <p:spPr>
            <a:xfrm>
              <a:off x="0" y="0"/>
              <a:ext cx="149835" cy="218610"/>
            </a:xfrm>
            <a:custGeom>
              <a:avLst/>
              <a:gdLst/>
              <a:ahLst/>
              <a:cxnLst/>
              <a:rect r="r" b="b" t="t" l="l"/>
              <a:pathLst>
                <a:path h="218610" w="149835">
                  <a:moveTo>
                    <a:pt x="0" y="0"/>
                  </a:moveTo>
                  <a:lnTo>
                    <a:pt x="149835" y="0"/>
                  </a:lnTo>
                  <a:lnTo>
                    <a:pt x="149835" y="218610"/>
                  </a:lnTo>
                  <a:lnTo>
                    <a:pt x="0" y="218610"/>
                  </a:lnTo>
                  <a:close/>
                </a:path>
              </a:pathLst>
            </a:custGeom>
            <a:solidFill>
              <a:srgbClr val="B29E84"/>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962025"/>
            <a:ext cx="12961057" cy="1316891"/>
            <a:chOff x="0" y="0"/>
            <a:chExt cx="3413612" cy="346836"/>
          </a:xfrm>
        </p:grpSpPr>
        <p:sp>
          <p:nvSpPr>
            <p:cNvPr name="Freeform 10" id="10"/>
            <p:cNvSpPr/>
            <p:nvPr/>
          </p:nvSpPr>
          <p:spPr>
            <a:xfrm>
              <a:off x="0" y="0"/>
              <a:ext cx="3413612" cy="346836"/>
            </a:xfrm>
            <a:custGeom>
              <a:avLst/>
              <a:gdLst/>
              <a:ahLst/>
              <a:cxnLst/>
              <a:rect r="r" b="b" t="t" l="l"/>
              <a:pathLst>
                <a:path h="346836" w="3413612">
                  <a:moveTo>
                    <a:pt x="0" y="0"/>
                  </a:moveTo>
                  <a:lnTo>
                    <a:pt x="3413612" y="0"/>
                  </a:lnTo>
                  <a:lnTo>
                    <a:pt x="3413612" y="346836"/>
                  </a:lnTo>
                  <a:lnTo>
                    <a:pt x="0" y="346836"/>
                  </a:lnTo>
                  <a:close/>
                </a:path>
              </a:pathLst>
            </a:custGeom>
            <a:solidFill>
              <a:srgbClr val="3A352E"/>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5178982" y="9680342"/>
            <a:ext cx="1484219" cy="606658"/>
            <a:chOff x="0" y="0"/>
            <a:chExt cx="390905" cy="159778"/>
          </a:xfrm>
        </p:grpSpPr>
        <p:sp>
          <p:nvSpPr>
            <p:cNvPr name="Freeform 13" id="13"/>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B29E84"/>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193740" y="243568"/>
            <a:ext cx="4338669" cy="539764"/>
          </a:xfrm>
          <a:prstGeom prst="rect">
            <a:avLst/>
          </a:prstGeom>
        </p:spPr>
        <p:txBody>
          <a:bodyPr anchor="t" rtlCol="false" tIns="0" lIns="0" bIns="0" rIns="0">
            <a:spAutoFit/>
          </a:bodyPr>
          <a:lstStyle/>
          <a:p>
            <a:pPr>
              <a:lnSpc>
                <a:spcPts val="4374"/>
              </a:lnSpc>
            </a:pPr>
            <a:r>
              <a:rPr lang="en-US" sz="3124">
                <a:solidFill>
                  <a:srgbClr val="000000"/>
                </a:solidFill>
                <a:latin typeface="Blinker"/>
              </a:rPr>
              <a:t> Kelompok 5</a:t>
            </a:r>
          </a:p>
        </p:txBody>
      </p:sp>
      <p:sp>
        <p:nvSpPr>
          <p:cNvPr name="TextBox 16" id="16"/>
          <p:cNvSpPr txBox="true"/>
          <p:nvPr/>
        </p:nvSpPr>
        <p:spPr>
          <a:xfrm rot="0">
            <a:off x="1193740" y="1204546"/>
            <a:ext cx="8677339" cy="927012"/>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League Spartan"/>
              </a:rPr>
              <a:t>React Architecture</a:t>
            </a:r>
          </a:p>
        </p:txBody>
      </p:sp>
      <p:sp>
        <p:nvSpPr>
          <p:cNvPr name="TextBox 17" id="17"/>
          <p:cNvSpPr txBox="true"/>
          <p:nvPr/>
        </p:nvSpPr>
        <p:spPr>
          <a:xfrm rot="0">
            <a:off x="17149852"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574383" y="1276024"/>
            <a:ext cx="9139234" cy="403099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161918" y="6896801"/>
            <a:ext cx="11964164" cy="304261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132074">
            <a:off x="1752789" y="4284399"/>
            <a:ext cx="3574153" cy="1009698"/>
          </a:xfrm>
          <a:prstGeom prst="rect">
            <a:avLst/>
          </a:prstGeom>
        </p:spPr>
      </p:pic>
      <p:sp>
        <p:nvSpPr>
          <p:cNvPr name="TextBox 5" id="5"/>
          <p:cNvSpPr txBox="true"/>
          <p:nvPr/>
        </p:nvSpPr>
        <p:spPr>
          <a:xfrm rot="0">
            <a:off x="6962634" y="488958"/>
            <a:ext cx="4362732" cy="53976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JSX Code</a:t>
            </a:r>
          </a:p>
        </p:txBody>
      </p:sp>
      <p:sp>
        <p:nvSpPr>
          <p:cNvPr name="TextBox 6" id="6"/>
          <p:cNvSpPr txBox="true"/>
          <p:nvPr/>
        </p:nvSpPr>
        <p:spPr>
          <a:xfrm rot="0">
            <a:off x="6962634" y="6070443"/>
            <a:ext cx="4362732" cy="53976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Javascript</a:t>
            </a:r>
          </a:p>
        </p:txBody>
      </p:sp>
      <p:grpSp>
        <p:nvGrpSpPr>
          <p:cNvPr name="Group 7" id="7"/>
          <p:cNvGrpSpPr/>
          <p:nvPr/>
        </p:nvGrpSpPr>
        <p:grpSpPr>
          <a:xfrm rot="0">
            <a:off x="17044104" y="8985017"/>
            <a:ext cx="1243896" cy="1301983"/>
            <a:chOff x="0" y="0"/>
            <a:chExt cx="327610" cy="342909"/>
          </a:xfrm>
        </p:grpSpPr>
        <p:sp>
          <p:nvSpPr>
            <p:cNvPr name="Freeform 8" id="8"/>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3A352E"/>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67700" y="1170171"/>
            <a:ext cx="10152599" cy="3588683"/>
          </a:xfrm>
          <a:prstGeom prst="rect">
            <a:avLst/>
          </a:prstGeom>
        </p:spPr>
      </p:pic>
      <p:pic>
        <p:nvPicPr>
          <p:cNvPr name="Picture 3" id="3"/>
          <p:cNvPicPr>
            <a:picLocks noChangeAspect="true"/>
          </p:cNvPicPr>
          <p:nvPr/>
        </p:nvPicPr>
        <p:blipFill>
          <a:blip r:embed="rId3"/>
          <a:srcRect l="12604" t="28273" r="12965" b="20089"/>
          <a:stretch>
            <a:fillRect/>
          </a:stretch>
        </p:blipFill>
        <p:spPr>
          <a:xfrm flipH="false" flipV="false" rot="0">
            <a:off x="6031339" y="5911864"/>
            <a:ext cx="6225321" cy="387993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895879">
            <a:off x="1440642" y="4295009"/>
            <a:ext cx="4554023" cy="3369977"/>
          </a:xfrm>
          <a:prstGeom prst="rect">
            <a:avLst/>
          </a:prstGeom>
        </p:spPr>
      </p:pic>
      <p:sp>
        <p:nvSpPr>
          <p:cNvPr name="TextBox 5" id="5"/>
          <p:cNvSpPr txBox="true"/>
          <p:nvPr/>
        </p:nvSpPr>
        <p:spPr>
          <a:xfrm rot="0">
            <a:off x="6622078" y="339708"/>
            <a:ext cx="5043844" cy="53976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Rendering Element from JSX</a:t>
            </a:r>
          </a:p>
        </p:txBody>
      </p:sp>
      <p:sp>
        <p:nvSpPr>
          <p:cNvPr name="TextBox 6" id="6"/>
          <p:cNvSpPr txBox="true"/>
          <p:nvPr/>
        </p:nvSpPr>
        <p:spPr>
          <a:xfrm rot="0">
            <a:off x="6622078" y="5076825"/>
            <a:ext cx="5043844" cy="539764"/>
          </a:xfrm>
          <a:prstGeom prst="rect">
            <a:avLst/>
          </a:prstGeom>
        </p:spPr>
        <p:txBody>
          <a:bodyPr anchor="t" rtlCol="false" tIns="0" lIns="0" bIns="0" rIns="0">
            <a:spAutoFit/>
          </a:bodyPr>
          <a:lstStyle/>
          <a:p>
            <a:pPr algn="ctr">
              <a:lnSpc>
                <a:spcPts val="4374"/>
              </a:lnSpc>
            </a:pPr>
            <a:r>
              <a:rPr lang="en-US" sz="3124">
                <a:solidFill>
                  <a:srgbClr val="000000"/>
                </a:solidFill>
                <a:latin typeface="Blinker Bold"/>
              </a:rPr>
              <a:t>HTML  Output</a:t>
            </a:r>
          </a:p>
        </p:txBody>
      </p:sp>
      <p:grpSp>
        <p:nvGrpSpPr>
          <p:cNvPr name="Group 7" id="7"/>
          <p:cNvGrpSpPr/>
          <p:nvPr/>
        </p:nvGrpSpPr>
        <p:grpSpPr>
          <a:xfrm rot="0">
            <a:off x="17044104" y="8985017"/>
            <a:ext cx="1243896" cy="1301983"/>
            <a:chOff x="0" y="0"/>
            <a:chExt cx="327610" cy="342909"/>
          </a:xfrm>
        </p:grpSpPr>
        <p:sp>
          <p:nvSpPr>
            <p:cNvPr name="Freeform 8" id="8"/>
            <p:cNvSpPr/>
            <p:nvPr/>
          </p:nvSpPr>
          <p:spPr>
            <a:xfrm>
              <a:off x="0" y="0"/>
              <a:ext cx="327610" cy="342909"/>
            </a:xfrm>
            <a:custGeom>
              <a:avLst/>
              <a:gdLst/>
              <a:ahLst/>
              <a:cxnLst/>
              <a:rect r="r" b="b" t="t" l="l"/>
              <a:pathLst>
                <a:path h="342909" w="327610">
                  <a:moveTo>
                    <a:pt x="0" y="0"/>
                  </a:moveTo>
                  <a:lnTo>
                    <a:pt x="327610" y="0"/>
                  </a:lnTo>
                  <a:lnTo>
                    <a:pt x="327610" y="342909"/>
                  </a:lnTo>
                  <a:lnTo>
                    <a:pt x="0" y="342909"/>
                  </a:lnTo>
                  <a:close/>
                </a:path>
              </a:pathLst>
            </a:custGeom>
            <a:solidFill>
              <a:srgbClr val="3A352E"/>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7140327" y="9304455"/>
            <a:ext cx="1051450"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League Spartan"/>
              </a:rPr>
              <a:t>8</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918658" y="640947"/>
            <a:ext cx="3606775" cy="9017403"/>
            <a:chOff x="0" y="0"/>
            <a:chExt cx="949933" cy="2374954"/>
          </a:xfrm>
        </p:grpSpPr>
        <p:sp>
          <p:nvSpPr>
            <p:cNvPr name="Freeform 3" id="3"/>
            <p:cNvSpPr/>
            <p:nvPr/>
          </p:nvSpPr>
          <p:spPr>
            <a:xfrm>
              <a:off x="0" y="0"/>
              <a:ext cx="949933" cy="2374954"/>
            </a:xfrm>
            <a:custGeom>
              <a:avLst/>
              <a:gdLst/>
              <a:ahLst/>
              <a:cxnLst/>
              <a:rect r="r" b="b" t="t" l="l"/>
              <a:pathLst>
                <a:path h="2374954" w="949933">
                  <a:moveTo>
                    <a:pt x="0" y="0"/>
                  </a:moveTo>
                  <a:lnTo>
                    <a:pt x="949933" y="0"/>
                  </a:lnTo>
                  <a:lnTo>
                    <a:pt x="949933" y="2374954"/>
                  </a:lnTo>
                  <a:lnTo>
                    <a:pt x="0" y="2374954"/>
                  </a:lnTo>
                  <a:close/>
                </a:path>
              </a:pathLst>
            </a:custGeom>
            <a:solidFill>
              <a:srgbClr val="B29E8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201494" y="5633570"/>
            <a:ext cx="3086506" cy="4653430"/>
            <a:chOff x="0" y="0"/>
            <a:chExt cx="812907" cy="1225595"/>
          </a:xfrm>
        </p:grpSpPr>
        <p:sp>
          <p:nvSpPr>
            <p:cNvPr name="Freeform 6" id="6"/>
            <p:cNvSpPr/>
            <p:nvPr/>
          </p:nvSpPr>
          <p:spPr>
            <a:xfrm>
              <a:off x="0" y="0"/>
              <a:ext cx="812907" cy="1225595"/>
            </a:xfrm>
            <a:custGeom>
              <a:avLst/>
              <a:gdLst/>
              <a:ahLst/>
              <a:cxnLst/>
              <a:rect r="r" b="b" t="t" l="l"/>
              <a:pathLst>
                <a:path h="1225595" w="812907">
                  <a:moveTo>
                    <a:pt x="0" y="0"/>
                  </a:moveTo>
                  <a:lnTo>
                    <a:pt x="812907" y="0"/>
                  </a:lnTo>
                  <a:lnTo>
                    <a:pt x="812907" y="1225595"/>
                  </a:lnTo>
                  <a:lnTo>
                    <a:pt x="0" y="1225595"/>
                  </a:lnTo>
                  <a:close/>
                </a:path>
              </a:pathLst>
            </a:custGeom>
            <a:solidFill>
              <a:srgbClr val="253439"/>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201494" y="15971"/>
            <a:ext cx="3086506" cy="4653430"/>
            <a:chOff x="0" y="0"/>
            <a:chExt cx="812907" cy="1225595"/>
          </a:xfrm>
        </p:grpSpPr>
        <p:sp>
          <p:nvSpPr>
            <p:cNvPr name="Freeform 9" id="9"/>
            <p:cNvSpPr/>
            <p:nvPr/>
          </p:nvSpPr>
          <p:spPr>
            <a:xfrm>
              <a:off x="0" y="0"/>
              <a:ext cx="812907" cy="1225595"/>
            </a:xfrm>
            <a:custGeom>
              <a:avLst/>
              <a:gdLst/>
              <a:ahLst/>
              <a:cxnLst/>
              <a:rect r="r" b="b" t="t" l="l"/>
              <a:pathLst>
                <a:path h="1225595" w="812907">
                  <a:moveTo>
                    <a:pt x="0" y="0"/>
                  </a:moveTo>
                  <a:lnTo>
                    <a:pt x="812907" y="0"/>
                  </a:lnTo>
                  <a:lnTo>
                    <a:pt x="812907" y="1225595"/>
                  </a:lnTo>
                  <a:lnTo>
                    <a:pt x="0" y="1225595"/>
                  </a:lnTo>
                  <a:close/>
                </a:path>
              </a:pathLst>
            </a:custGeom>
            <a:solidFill>
              <a:srgbClr val="253439"/>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474868" y="9258300"/>
            <a:ext cx="3741415" cy="1028700"/>
            <a:chOff x="0" y="0"/>
            <a:chExt cx="985393" cy="270933"/>
          </a:xfrm>
        </p:grpSpPr>
        <p:sp>
          <p:nvSpPr>
            <p:cNvPr name="Freeform 12" id="12"/>
            <p:cNvSpPr/>
            <p:nvPr/>
          </p:nvSpPr>
          <p:spPr>
            <a:xfrm>
              <a:off x="0" y="0"/>
              <a:ext cx="985393" cy="270933"/>
            </a:xfrm>
            <a:custGeom>
              <a:avLst/>
              <a:gdLst/>
              <a:ahLst/>
              <a:cxnLst/>
              <a:rect r="r" b="b" t="t" l="l"/>
              <a:pathLst>
                <a:path h="270933" w="985393">
                  <a:moveTo>
                    <a:pt x="0" y="0"/>
                  </a:moveTo>
                  <a:lnTo>
                    <a:pt x="985393" y="0"/>
                  </a:lnTo>
                  <a:lnTo>
                    <a:pt x="985393" y="270933"/>
                  </a:lnTo>
                  <a:lnTo>
                    <a:pt x="0" y="270933"/>
                  </a:lnTo>
                  <a:close/>
                </a:path>
              </a:pathLst>
            </a:custGeom>
            <a:solidFill>
              <a:srgbClr val="253439"/>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474868" y="0"/>
            <a:ext cx="3741415" cy="1028700"/>
            <a:chOff x="0" y="0"/>
            <a:chExt cx="985393" cy="270933"/>
          </a:xfrm>
        </p:grpSpPr>
        <p:sp>
          <p:nvSpPr>
            <p:cNvPr name="Freeform 15" id="15"/>
            <p:cNvSpPr/>
            <p:nvPr/>
          </p:nvSpPr>
          <p:spPr>
            <a:xfrm>
              <a:off x="0" y="0"/>
              <a:ext cx="985393" cy="270933"/>
            </a:xfrm>
            <a:custGeom>
              <a:avLst/>
              <a:gdLst/>
              <a:ahLst/>
              <a:cxnLst/>
              <a:rect r="r" b="b" t="t" l="l"/>
              <a:pathLst>
                <a:path h="270933" w="985393">
                  <a:moveTo>
                    <a:pt x="0" y="0"/>
                  </a:moveTo>
                  <a:lnTo>
                    <a:pt x="985393" y="0"/>
                  </a:lnTo>
                  <a:lnTo>
                    <a:pt x="985393" y="270933"/>
                  </a:lnTo>
                  <a:lnTo>
                    <a:pt x="0" y="270933"/>
                  </a:lnTo>
                  <a:close/>
                </a:path>
              </a:pathLst>
            </a:custGeom>
            <a:solidFill>
              <a:srgbClr val="253439"/>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718356" y="3226178"/>
            <a:ext cx="8705168" cy="2002619"/>
          </a:xfrm>
          <a:prstGeom prst="rect">
            <a:avLst/>
          </a:prstGeom>
        </p:spPr>
        <p:txBody>
          <a:bodyPr anchor="t" rtlCol="false" tIns="0" lIns="0" bIns="0" rIns="0">
            <a:spAutoFit/>
          </a:bodyPr>
          <a:lstStyle/>
          <a:p>
            <a:pPr>
              <a:lnSpc>
                <a:spcPts val="16390"/>
              </a:lnSpc>
              <a:spcBef>
                <a:spcPct val="0"/>
              </a:spcBef>
            </a:pPr>
            <a:r>
              <a:rPr lang="en-US" sz="11707">
                <a:solidFill>
                  <a:srgbClr val="000000"/>
                </a:solidFill>
                <a:latin typeface="Blinker"/>
              </a:rPr>
              <a:t>PROJECT FILE</a:t>
            </a:r>
          </a:p>
        </p:txBody>
      </p:sp>
      <p:sp>
        <p:nvSpPr>
          <p:cNvPr name="TextBox 18" id="18"/>
          <p:cNvSpPr txBox="true"/>
          <p:nvPr/>
        </p:nvSpPr>
        <p:spPr>
          <a:xfrm rot="0">
            <a:off x="718356" y="5131479"/>
            <a:ext cx="9889958" cy="1722566"/>
          </a:xfrm>
          <a:prstGeom prst="rect">
            <a:avLst/>
          </a:prstGeom>
        </p:spPr>
        <p:txBody>
          <a:bodyPr anchor="t" rtlCol="false" tIns="0" lIns="0" bIns="0" rIns="0">
            <a:spAutoFit/>
          </a:bodyPr>
          <a:lstStyle/>
          <a:p>
            <a:pPr>
              <a:lnSpc>
                <a:spcPts val="14082"/>
              </a:lnSpc>
              <a:spcBef>
                <a:spcPct val="0"/>
              </a:spcBef>
            </a:pPr>
            <a:r>
              <a:rPr lang="en-US" sz="10059">
                <a:solidFill>
                  <a:srgbClr val="000000"/>
                </a:solidFill>
                <a:latin typeface="League Spartan"/>
              </a:rPr>
              <a:t>STRUCTURE</a:t>
            </a:r>
          </a:p>
        </p:txBody>
      </p:sp>
      <p:grpSp>
        <p:nvGrpSpPr>
          <p:cNvPr name="Group 19" id="19"/>
          <p:cNvGrpSpPr/>
          <p:nvPr/>
        </p:nvGrpSpPr>
        <p:grpSpPr>
          <a:xfrm rot="0">
            <a:off x="1357886" y="9772650"/>
            <a:ext cx="1444909" cy="606658"/>
            <a:chOff x="0" y="0"/>
            <a:chExt cx="380552" cy="159778"/>
          </a:xfrm>
        </p:grpSpPr>
        <p:sp>
          <p:nvSpPr>
            <p:cNvPr name="Freeform 20" id="20"/>
            <p:cNvSpPr/>
            <p:nvPr/>
          </p:nvSpPr>
          <p:spPr>
            <a:xfrm>
              <a:off x="0" y="0"/>
              <a:ext cx="380552" cy="159778"/>
            </a:xfrm>
            <a:custGeom>
              <a:avLst/>
              <a:gdLst/>
              <a:ahLst/>
              <a:cxnLst/>
              <a:rect r="r" b="b" t="t" l="l"/>
              <a:pathLst>
                <a:path h="159778" w="380552">
                  <a:moveTo>
                    <a:pt x="0" y="0"/>
                  </a:moveTo>
                  <a:lnTo>
                    <a:pt x="380552" y="0"/>
                  </a:lnTo>
                  <a:lnTo>
                    <a:pt x="380552" y="159778"/>
                  </a:lnTo>
                  <a:lnTo>
                    <a:pt x="0" y="159778"/>
                  </a:lnTo>
                  <a:close/>
                </a:path>
              </a:pathLst>
            </a:custGeom>
            <a:solidFill>
              <a:srgbClr val="B29E84"/>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416073" y="9772650"/>
            <a:ext cx="1484219" cy="606658"/>
            <a:chOff x="0" y="0"/>
            <a:chExt cx="390905" cy="159778"/>
          </a:xfrm>
        </p:grpSpPr>
        <p:sp>
          <p:nvSpPr>
            <p:cNvPr name="Freeform 23" id="23"/>
            <p:cNvSpPr/>
            <p:nvPr/>
          </p:nvSpPr>
          <p:spPr>
            <a:xfrm>
              <a:off x="0" y="0"/>
              <a:ext cx="390905" cy="159778"/>
            </a:xfrm>
            <a:custGeom>
              <a:avLst/>
              <a:gdLst/>
              <a:ahLst/>
              <a:cxnLst/>
              <a:rect r="r" b="b" t="t" l="l"/>
              <a:pathLst>
                <a:path h="159778" w="390905">
                  <a:moveTo>
                    <a:pt x="0" y="0"/>
                  </a:moveTo>
                  <a:lnTo>
                    <a:pt x="390905" y="0"/>
                  </a:lnTo>
                  <a:lnTo>
                    <a:pt x="390905" y="159778"/>
                  </a:lnTo>
                  <a:lnTo>
                    <a:pt x="0" y="159778"/>
                  </a:lnTo>
                  <a:close/>
                </a:path>
              </a:pathLst>
            </a:custGeom>
            <a:solidFill>
              <a:srgbClr val="253439"/>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DAFSd9RVyRQ</dc:identifier>
  <dcterms:modified xsi:type="dcterms:W3CDTF">2011-08-01T06:04:30Z</dcterms:modified>
  <cp:revision>1</cp:revision>
  <dc:title>Kelompok 5_React</dc:title>
</cp:coreProperties>
</file>